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080" r:id="rId2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FB17B0-5312-40AA-80E2-B146CC1CE699}" type="datetimeFigureOut">
              <a:rPr lang="en-SE" smtClean="0"/>
              <a:t>2021-05-17</a:t>
            </a:fld>
            <a:endParaRPr lang="en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FC8F26-5505-42C0-B499-2754253E5447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76468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Aft>
                <a:spcPts val="600"/>
              </a:spcAft>
            </a:pPr>
            <a:endParaRPr lang="en-US" sz="120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9D60BA-A853-4571-8A2D-517602F76BFE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2502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504E2-A414-4A71-BED3-CE77C83FB37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23885" y="1857996"/>
            <a:ext cx="7201082" cy="2387598"/>
          </a:xfrm>
        </p:spPr>
        <p:txBody>
          <a:bodyPr anchor="b"/>
          <a:lstStyle>
            <a:lvl1pPr>
              <a:lnSpc>
                <a:spcPct val="90000"/>
              </a:lnSpc>
              <a:defRPr sz="4800">
                <a:latin typeface="Inter Light BET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270834-CB3F-4B0D-BCB7-98E972C4B6E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23885" y="4337675"/>
            <a:ext cx="7201082" cy="1655758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800">
                <a:latin typeface="Inter Light BETA" pitchFamily="2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B5967-5A9D-48EE-B5C6-A4F340D263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623885" y="6299996"/>
            <a:ext cx="1079997" cy="21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SE"/>
              <a:t>May 2021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3F97D-7EED-4644-B938-A274144EC82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623885" y="6528596"/>
            <a:ext cx="4114800" cy="21599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D1AC0-8AAE-4AFB-9848-7CB5BAB60B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81779D9-9C28-4BE3-8F27-9E17931089F0}" type="slidenum">
              <a:t>‹#›</a:t>
            </a:fld>
            <a:endParaRPr lang="en-GB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873E5769-DA4E-4701-91ED-C979F3D01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296" y="2096929"/>
            <a:ext cx="5756879" cy="324000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6E9C63A1-4914-4C51-9E60-DCC3EA169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16" y="362897"/>
            <a:ext cx="1799996" cy="33767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470329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3673E-EED0-4F38-86B5-D7FE3079D93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23885" y="1857996"/>
            <a:ext cx="7201082" cy="2387598"/>
          </a:xfrm>
        </p:spPr>
        <p:txBody>
          <a:bodyPr anchor="b"/>
          <a:lstStyle>
            <a:lvl1pPr>
              <a:lnSpc>
                <a:spcPct val="90000"/>
              </a:lnSpc>
              <a:defRPr sz="4800">
                <a:latin typeface="Inter Light BET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718D54-9FD4-4861-9B74-42E19B81449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23885" y="4337675"/>
            <a:ext cx="7201082" cy="1655758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800">
                <a:latin typeface="Inter Light BETA" pitchFamily="2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A3553-C0D5-4AF8-AD11-456458195E8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623885" y="6299996"/>
            <a:ext cx="1079997" cy="21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SE"/>
              <a:t>May 2021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9E385-2526-4205-86C8-4A510326275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623885" y="6528596"/>
            <a:ext cx="4114800" cy="21599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13C6C-7116-4926-92BA-F24A4F0184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3396F28-47E6-4EC8-8B04-31C2D528B640}" type="slidenum">
              <a:t>‹#›</a:t>
            </a:fld>
            <a:endParaRPr lang="en-GB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155DBCEE-BBFD-4CE1-BB5B-046154E38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438" y="1373995"/>
            <a:ext cx="7302736" cy="411001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FE142046-684F-432C-9EDB-52802EF9B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16" y="523704"/>
            <a:ext cx="1799996" cy="33767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6814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8D465-026A-4A44-8118-BE54D100FF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5999" y="395999"/>
            <a:ext cx="7594942" cy="119566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39BCF-F085-4AF1-8945-4B8107A69DF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95999" y="1907996"/>
            <a:ext cx="7596003" cy="421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6FE5B108-FC06-4D06-B77A-5943C1F26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8961" y="6316574"/>
            <a:ext cx="1063008" cy="19942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83E5F229-EE57-44F5-8EA6-9F91F76018C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SE"/>
              <a:t>May 2021</a:t>
            </a:r>
            <a:endParaRPr lang="en-GB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F92ED65F-5532-4A21-9557-A3F008B0A1A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03FD38D4-C90F-4B60-9DE3-F3F32F51A2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332BAB4-860F-4497-A4AC-2B6F6448ADB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85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9C957FE-87F6-402B-9628-04E39AB097A9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95999" y="1907996"/>
            <a:ext cx="5255998" cy="421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97075E9-622D-40D8-B588-265E7B45F982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119996" y="1907996"/>
            <a:ext cx="5255998" cy="421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4FFC0662-93D7-402A-AF2B-4DCAB6D74C1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SE"/>
              <a:t>May 2021</a:t>
            </a:r>
            <a:endParaRPr lang="en-GB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EC33E00E-E8CB-46D6-A3E2-D9A8439496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F78F98E4-272C-4CFF-AE11-FE6D0A361EF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CD5B443-0A5C-4EF5-ADED-AFB1F22B744A}" type="slidenum">
              <a:t>‹#›</a:t>
            </a:fld>
            <a:endParaRPr lang="en-GB"/>
          </a:p>
        </p:txBody>
      </p:sp>
      <p:sp>
        <p:nvSpPr>
          <p:cNvPr id="7" name="Title 8">
            <a:extLst>
              <a:ext uri="{FF2B5EF4-FFF2-40B4-BE49-F238E27FC236}">
                <a16:creationId xmlns:a16="http://schemas.microsoft.com/office/drawing/2014/main" id="{9708004E-BFD2-41B8-897E-7F4A9CCBCE6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9">
            <a:extLst>
              <a:ext uri="{FF2B5EF4-FFF2-40B4-BE49-F238E27FC236}">
                <a16:creationId xmlns:a16="http://schemas.microsoft.com/office/drawing/2014/main" id="{B2D41018-F8EE-4F77-9213-5F59205AB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8961" y="6316574"/>
            <a:ext cx="1063008" cy="19942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204015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015E597-C8A7-462D-96A8-2BC4931FDCB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SE"/>
              <a:t>May 2021</a:t>
            </a:r>
            <a:endParaRPr lang="en-GB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5A42B605-140B-426F-A167-2B2170A4844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318790A2-5324-43B1-BD7A-FFE33D7C96B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3C3637-9F14-48A4-97EE-1FFD0B33AD3A}" type="slidenum">
              <a:t>‹#›</a:t>
            </a:fld>
            <a:endParaRPr lang="en-GB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EDBFA903-F278-4962-8C8A-CEF5C5FFA8E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4578BF71-CB56-4756-A4AD-4CA407EC9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8961" y="6316574"/>
            <a:ext cx="1063008" cy="19942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333978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330592-B57A-4A3D-9A65-34230C5A102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SE"/>
              <a:t>May 2021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C2653D-A783-43CA-BD7C-FEFA727C4A9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3698E0-8A40-471E-8C71-CFBF41630B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3E1C70-AAEB-4340-A934-6A35B49D61D8}" type="slidenum">
              <a:t>‹#›</a:t>
            </a:fld>
            <a:endParaRPr lang="en-GB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E695470-AC55-487D-AFD6-06696B0E8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8961" y="6316574"/>
            <a:ext cx="1063008" cy="19942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134529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EB9ED-77A8-4CF1-9844-0A0C3C6B60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5999" y="395999"/>
            <a:ext cx="7594942" cy="119566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A93A6-D033-4E01-BDDE-7F5834FC8B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95999" y="1907996"/>
            <a:ext cx="7596003" cy="4212000"/>
          </a:xfrm>
        </p:spPr>
        <p:txBody>
          <a:bodyPr/>
          <a:lstStyle>
            <a:lvl1pPr marL="536579" indent="-536579">
              <a:buFont typeface="Arial"/>
              <a:buAutoNum type="arabicPeriod"/>
              <a:defRPr sz="3600">
                <a:latin typeface="Inter Light BETA" pitchFamily="2"/>
              </a:defRPr>
            </a:lvl1pPr>
            <a:lvl2pPr marL="914400" indent="-457200">
              <a:defRPr sz="2800"/>
            </a:lvl2pPr>
            <a:lvl3pPr marL="1257300" indent="-342900">
              <a:defRPr sz="2400"/>
            </a:lvl3pPr>
            <a:lvl4pPr marL="1714500" indent="-342900">
              <a:defRPr sz="2000"/>
            </a:lvl4pPr>
            <a:lvl5pPr marL="2171699" indent="-342900"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FA601-2D58-49F8-BAB6-27C0B5187AF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SE"/>
              <a:t>May 2021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D068B-F247-4797-9D86-C52238295EF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86958-F089-49E8-AAA9-628D986CF4E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F2538F-888A-4CEB-B905-E8C1D7790538}" type="slidenum">
              <a:t>‹#›</a:t>
            </a:fld>
            <a:endParaRPr lang="en-GB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A767ABB3-DDBE-42C1-A5CB-7B708759F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8961" y="6316574"/>
            <a:ext cx="1063008" cy="19942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71414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4EF5216-88A9-4147-BBBC-950200938579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95999" y="1907996"/>
            <a:ext cx="4114800" cy="421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Title 7">
            <a:extLst>
              <a:ext uri="{FF2B5EF4-FFF2-40B4-BE49-F238E27FC236}">
                <a16:creationId xmlns:a16="http://schemas.microsoft.com/office/drawing/2014/main" id="{A6672B5E-4947-48F2-A26B-B51B5220F03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5702207A-EBA8-4D96-9D62-E8D897674B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SE"/>
              <a:t>May 2021</a:t>
            </a:r>
            <a:endParaRPr lang="en-GB"/>
          </a:p>
        </p:txBody>
      </p:sp>
      <p:sp>
        <p:nvSpPr>
          <p:cNvPr id="5" name="Footer Placeholder 10">
            <a:extLst>
              <a:ext uri="{FF2B5EF4-FFF2-40B4-BE49-F238E27FC236}">
                <a16:creationId xmlns:a16="http://schemas.microsoft.com/office/drawing/2014/main" id="{457B2C1B-DB4B-4090-B0E4-52C0BE6769F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11">
            <a:extLst>
              <a:ext uri="{FF2B5EF4-FFF2-40B4-BE49-F238E27FC236}">
                <a16:creationId xmlns:a16="http://schemas.microsoft.com/office/drawing/2014/main" id="{B945F801-9A1F-46CC-BFA5-40967F385B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B7605F1-ED80-4B8D-A6F8-5B548E92ACD9}" type="slidenum">
              <a:t>‹#›</a:t>
            </a:fld>
            <a:endParaRPr lang="en-GB"/>
          </a:p>
        </p:txBody>
      </p:sp>
      <p:pic>
        <p:nvPicPr>
          <p:cNvPr id="7" name="Picture 12">
            <a:extLst>
              <a:ext uri="{FF2B5EF4-FFF2-40B4-BE49-F238E27FC236}">
                <a16:creationId xmlns:a16="http://schemas.microsoft.com/office/drawing/2014/main" id="{6B3D64AE-6A29-432B-A223-751191A17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8961" y="6316574"/>
            <a:ext cx="1063008" cy="19942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D30FE938-6029-4F9A-9998-E000067A795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867634" y="1908169"/>
            <a:ext cx="6919740" cy="4211826"/>
          </a:xfrm>
          <a:solidFill>
            <a:srgbClr val="F2F2F2"/>
          </a:solidFill>
        </p:spPr>
        <p:txBody>
          <a:bodyPr anchor="ctr" anchorCtr="1"/>
          <a:lstStyle>
            <a:lvl1pPr marL="0" indent="0" algn="ctr">
              <a:buNone/>
              <a:defRPr>
                <a:solidFill>
                  <a:srgbClr val="111442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12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00258CF4-357B-4C2F-8BF2-ED75E30F853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SE"/>
              <a:t>May 2021</a:t>
            </a:r>
            <a:endParaRPr lang="en-GB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9D35EC4C-B140-4AA8-A27B-A61283C4BC2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D5044FB2-A78B-4C43-8919-12371FE8925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4DF6569-0C1C-4C3F-B1A5-3204DEB6D54C}" type="slidenum">
              <a:t>‹#›</a:t>
            </a:fld>
            <a:endParaRPr lang="en-GB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E6FCE5FD-60A5-4FB9-B80F-DBE398A5CB5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95285" y="1908179"/>
            <a:ext cx="5255998" cy="1926000"/>
          </a:xfrm>
          <a:solidFill>
            <a:srgbClr val="F2F2F2"/>
          </a:solidFill>
        </p:spPr>
        <p:txBody>
          <a:bodyPr anchor="ctr" anchorCtr="1"/>
          <a:lstStyle>
            <a:lvl1pPr marL="0" indent="0" algn="ctr">
              <a:buNone/>
              <a:defRPr>
                <a:solidFill>
                  <a:srgbClr val="111442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7E788357-06EA-4B1A-9BA7-CDBBE97133A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95285" y="4194169"/>
            <a:ext cx="5255998" cy="1926000"/>
          </a:xfrm>
          <a:solidFill>
            <a:srgbClr val="F2F2F2"/>
          </a:solidFill>
        </p:spPr>
        <p:txBody>
          <a:bodyPr anchor="ctr" anchorCtr="1"/>
          <a:lstStyle>
            <a:lvl1pPr marL="0" indent="0" algn="ctr">
              <a:buNone/>
              <a:defRPr>
                <a:solidFill>
                  <a:srgbClr val="111442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A54DB82B-B7D6-4FDD-84E1-929F6D561DC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119996" y="1908179"/>
            <a:ext cx="5255998" cy="1926000"/>
          </a:xfrm>
        </p:spPr>
        <p:txBody>
          <a:bodyPr/>
          <a:lstStyle>
            <a:lvl1pPr>
              <a:defRPr sz="16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6B17ED74-AB03-42DD-A743-6BC9CF59D60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119996" y="4194169"/>
            <a:ext cx="5255998" cy="1926000"/>
          </a:xfrm>
        </p:spPr>
        <p:txBody>
          <a:bodyPr/>
          <a:lstStyle>
            <a:lvl1pPr>
              <a:defRPr sz="16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0E751981-4192-4E26-B4E3-0083FCC9644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12">
            <a:extLst>
              <a:ext uri="{FF2B5EF4-FFF2-40B4-BE49-F238E27FC236}">
                <a16:creationId xmlns:a16="http://schemas.microsoft.com/office/drawing/2014/main" id="{BBF4D296-DDC2-460C-A6D2-06E68FA8B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8961" y="6316574"/>
            <a:ext cx="1063008" cy="19942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671447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6A3D2-00B7-4C75-A980-D019095FE5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5999" y="3190085"/>
            <a:ext cx="7200003" cy="1925049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057A2F8-15CF-4A91-900B-EEDD5B9E02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SE"/>
              <a:t>May 2021</a:t>
            </a:r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2CC0B0D-86E8-4C57-8B81-9A66236E1C8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43291C3-9335-4EA1-AA84-86732BE94B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0702024-763D-4E89-83DF-0F72F6B5DB2A}" type="slidenum">
              <a:t>‹#›</a:t>
            </a:fld>
            <a:endParaRPr lang="en-GB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D6D2F252-D716-47BD-8A5B-BF664733EE6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95999" y="1957163"/>
            <a:ext cx="7200003" cy="1232922"/>
          </a:xfrm>
        </p:spPr>
        <p:txBody>
          <a:bodyPr anchor="b"/>
          <a:lstStyle>
            <a:lvl1pPr marL="0" indent="0">
              <a:buNone/>
              <a:defRPr sz="6000">
                <a:solidFill>
                  <a:srgbClr val="70E2CB"/>
                </a:solidFill>
              </a:defRPr>
            </a:lvl1pPr>
          </a:lstStyle>
          <a:p>
            <a:pPr lvl="0"/>
            <a:r>
              <a:rPr lang="en-US"/>
              <a:t>X.</a:t>
            </a:r>
            <a:endParaRPr lang="en-GB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B0BF6B4C-D469-4C32-ADE0-3C7C4B834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8961" y="6316574"/>
            <a:ext cx="1063008" cy="19942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94739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hit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64C0F-08A9-4566-9DDB-3EB32CD657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5999" y="395999"/>
            <a:ext cx="7594942" cy="1195669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1301A-61D8-4CCD-B792-59232A187FD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95999" y="1907996"/>
            <a:ext cx="7596003" cy="42120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8FAA66-1F62-4CA9-9DCA-4312E99111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SE"/>
              <a:t>May 2021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6029B-C16F-4DC5-9A07-BEF1088E6CB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FE820-7B7B-421B-82B0-AB64764F38E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fld id="{8F90A3C5-6A0A-43C3-BAF5-353812578EBD}" type="slidenum">
              <a:t>‹#›</a:t>
            </a:fld>
            <a:endParaRPr lang="en-GB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C310BE8F-40E3-4B3E-AA3E-30EBEABF4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599" y="6316766"/>
            <a:ext cx="1062002" cy="19922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01068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hit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CB906DF-257F-4686-AE35-CAFE0749B83A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95999" y="1907996"/>
            <a:ext cx="5255998" cy="42120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D4F9DDB-57EA-40E9-8E7C-05B85A6D0174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119996" y="1907996"/>
            <a:ext cx="5255998" cy="42120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A59C2563-54BD-455B-A8D7-910F1D11FF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SE"/>
              <a:t>May 2021</a:t>
            </a:r>
            <a:endParaRPr lang="en-GB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D79EF236-621E-4469-83C3-00B288FCA49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F3B7D03-C3EE-4863-8FC5-32D5B1137A7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fld id="{083EBBAE-D961-4B9C-8BFA-8BD293261D72}" type="slidenum">
              <a:t>‹#›</a:t>
            </a:fld>
            <a:endParaRPr lang="en-GB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37916CA8-7ADB-4F14-899E-39E34AE3B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599" y="6316766"/>
            <a:ext cx="1062002" cy="19922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itle 9">
            <a:extLst>
              <a:ext uri="{FF2B5EF4-FFF2-40B4-BE49-F238E27FC236}">
                <a16:creationId xmlns:a16="http://schemas.microsoft.com/office/drawing/2014/main" id="{B556F5A5-EC38-4D5A-9505-68AF03201AD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6097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2613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art and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11BD3561-CD65-44D4-859B-D8F46AF78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9142" y="2727956"/>
            <a:ext cx="7473711" cy="140208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822557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Start and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95C3DD00-1A89-4063-927A-CA554F665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759" y="2899434"/>
            <a:ext cx="5645670" cy="10591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28DDC2A3-6A27-4A20-ACBF-27BADCC30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2438" y="1373995"/>
            <a:ext cx="7302736" cy="411001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654371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and free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378C2-B358-4656-A0AD-75BB678F056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2FA7A8D-1B27-466D-A626-F7872A9D5EF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03" y="6356351"/>
            <a:ext cx="4114800" cy="365129"/>
          </a:xfrm>
        </p:spPr>
        <p:txBody>
          <a:bodyPr lIns="91440" tIns="45720" rIns="91440" bIns="45720" anchor="b" anchorCtr="1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4" name="TekstSylinder 15">
            <a:extLst>
              <a:ext uri="{FF2B5EF4-FFF2-40B4-BE49-F238E27FC236}">
                <a16:creationId xmlns:a16="http://schemas.microsoft.com/office/drawing/2014/main" id="{D476935C-667A-47B8-B2C1-92C3FFE99855}"/>
              </a:ext>
            </a:extLst>
          </p:cNvPr>
          <p:cNvSpPr txBox="1"/>
          <p:nvPr/>
        </p:nvSpPr>
        <p:spPr>
          <a:xfrm>
            <a:off x="8943408" y="6310393"/>
            <a:ext cx="2749417" cy="387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0" i="0" u="none" strike="noStrike" kern="1200" cap="none" spc="0" baseline="0">
                <a:solidFill>
                  <a:srgbClr val="00CDE8"/>
                </a:solidFill>
                <a:uFillTx/>
                <a:latin typeface="Arial"/>
              </a:rPr>
              <a:t>NORDIC KYC UTILITY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B720DE8-2DD5-4B25-8B14-F85F12C4D4D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503852" y="6277301"/>
            <a:ext cx="899998" cy="215999"/>
          </a:xfrm>
        </p:spPr>
        <p:txBody>
          <a:bodyPr lIns="90004" tIns="46798" rIns="90004" bIns="46798"/>
          <a:lstStyle>
            <a:lvl1pPr>
              <a:defRPr lang="en-US" sz="1200">
                <a:solidFill>
                  <a:srgbClr val="5C5F62"/>
                </a:solidFill>
              </a:defRPr>
            </a:lvl1pPr>
          </a:lstStyle>
          <a:p>
            <a:pPr lvl="0"/>
            <a:r>
              <a:rPr lang="en-SE"/>
              <a:t>May 2021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2053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5">
            <a:extLst>
              <a:ext uri="{FF2B5EF4-FFF2-40B4-BE49-F238E27FC236}">
                <a16:creationId xmlns:a16="http://schemas.microsoft.com/office/drawing/2014/main" id="{8DA6C431-DAE6-48A7-A85C-0317DB2C89A0}"/>
              </a:ext>
            </a:extLst>
          </p:cNvPr>
          <p:cNvSpPr txBox="1"/>
          <p:nvPr/>
        </p:nvSpPr>
        <p:spPr>
          <a:xfrm>
            <a:off x="8943408" y="6310393"/>
            <a:ext cx="2749417" cy="387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0" i="0" u="none" strike="noStrike" kern="1200" cap="none" spc="0" baseline="0">
                <a:solidFill>
                  <a:srgbClr val="00CDE8"/>
                </a:solidFill>
                <a:uFillTx/>
                <a:latin typeface="Arial"/>
              </a:rPr>
              <a:t>NORDIC KYC UTILITY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8104A71-05A5-4D49-8BA2-CEAF1E3C640A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28331" y="1495428"/>
            <a:ext cx="11184291" cy="4681535"/>
          </a:xfrm>
        </p:spPr>
        <p:txBody>
          <a:bodyPr lIns="91440" tIns="45720" rIns="91440" bIns="4572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702CA52-5EC4-4500-BCE2-72A62F9AE31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63081" y="6356351"/>
            <a:ext cx="4114800" cy="365129"/>
          </a:xfrm>
        </p:spPr>
        <p:txBody>
          <a:bodyPr lIns="91440" tIns="45720" rIns="91440" bIns="45720" anchor="b" anchorCtr="1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2727BC3-F874-4958-9F1B-63C559478D8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77BB23E-6E10-4E66-BC1D-7DDE4407A83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503852" y="6277301"/>
            <a:ext cx="899998" cy="215999"/>
          </a:xfrm>
        </p:spPr>
        <p:txBody>
          <a:bodyPr lIns="90004" tIns="46798" rIns="90004" bIns="46798"/>
          <a:lstStyle>
            <a:lvl1pPr>
              <a:defRPr lang="en-US" sz="1200">
                <a:solidFill>
                  <a:srgbClr val="5C5F62"/>
                </a:solidFill>
              </a:defRPr>
            </a:lvl1pPr>
          </a:lstStyle>
          <a:p>
            <a:pPr lvl="0"/>
            <a:r>
              <a:rPr lang="en-SE"/>
              <a:t>May 2021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959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4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580700-A1B3-409E-9E2D-6B79D0D60F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5999" y="395999"/>
            <a:ext cx="10979996" cy="119566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421B9-D295-451F-A3F2-C73548DF25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95999" y="1907996"/>
            <a:ext cx="10979996" cy="421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433230-1007-403A-9F1E-44BF96D2D885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395999" y="6299996"/>
            <a:ext cx="1079997" cy="215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800" b="0" i="0" u="none" strike="noStrike" kern="1200" cap="none" spc="0" baseline="0">
                <a:solidFill>
                  <a:srgbClr val="FFFFFF"/>
                </a:solidFill>
                <a:uFillTx/>
                <a:latin typeface="Inter" pitchFamily="34"/>
              </a:defRPr>
            </a:lvl1pPr>
          </a:lstStyle>
          <a:p>
            <a:pPr lvl="0"/>
            <a:r>
              <a:rPr lang="en-SE"/>
              <a:t>May 2021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31522-E10A-4EF6-B9A5-04F5E247830E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95999" y="6528596"/>
            <a:ext cx="4114800" cy="215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800" b="0" i="0" u="none" strike="noStrike" kern="1200" cap="none" spc="0" baseline="0">
                <a:solidFill>
                  <a:srgbClr val="FFFFFF"/>
                </a:solidFill>
                <a:uFillTx/>
                <a:latin typeface="Inter" pitchFamily="34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55E3-DDBF-4C4E-BA46-96E23BB6CF9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5889595" y="6299996"/>
            <a:ext cx="411379" cy="215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800" b="0" i="0" u="none" strike="noStrike" kern="1200" cap="none" spc="0" baseline="0">
                <a:solidFill>
                  <a:srgbClr val="FFFFFF"/>
                </a:solidFill>
                <a:uFillTx/>
                <a:latin typeface="Inter" pitchFamily="34"/>
              </a:defRPr>
            </a:lvl1pPr>
          </a:lstStyle>
          <a:p>
            <a:pPr lvl="0"/>
            <a:fld id="{8B2E886D-C49D-4C2F-BDAB-395543A073F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292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3600" b="0" i="0" u="none" strike="noStrike" kern="1200" cap="none" spc="0" baseline="0">
          <a:solidFill>
            <a:srgbClr val="FFFFFF"/>
          </a:solidFill>
          <a:uFillTx/>
          <a:latin typeface="Inter Extra Light BETA" pitchFamily="2"/>
        </a:defRPr>
      </a:lvl1pPr>
    </p:titleStyle>
    <p:bodyStyle>
      <a:lvl1pPr marL="228600" marR="0" lvl="0" indent="-228600" algn="l" defTabSz="914400" rtl="0" fontAlgn="auto" hangingPunct="1">
        <a:lnSpc>
          <a:spcPct val="110000"/>
        </a:lnSpc>
        <a:spcBef>
          <a:spcPts val="12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FFFFFF"/>
          </a:solidFill>
          <a:uFillTx/>
          <a:latin typeface="Inter" pitchFamily="34"/>
        </a:defRPr>
      </a:lvl1pPr>
      <a:lvl2pPr marL="685800" marR="0" lvl="1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−"/>
        <a:tabLst/>
        <a:defRPr lang="en-US" sz="1400" b="0" i="0" u="none" strike="noStrike" kern="1200" cap="none" spc="0" baseline="0">
          <a:solidFill>
            <a:srgbClr val="FFFFFF"/>
          </a:solidFill>
          <a:uFillTx/>
          <a:latin typeface="Inter" pitchFamily="34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−"/>
        <a:tabLst/>
        <a:defRPr lang="en-US" sz="1200" b="0" i="0" u="none" strike="noStrike" kern="1200" cap="none" spc="0" baseline="0">
          <a:solidFill>
            <a:srgbClr val="FFFFFF"/>
          </a:solidFill>
          <a:uFillTx/>
          <a:latin typeface="Inter" pitchFamily="34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−"/>
        <a:tabLst/>
        <a:defRPr lang="en-US" sz="1100" b="0" i="0" u="none" strike="noStrike" kern="1200" cap="none" spc="0" baseline="0">
          <a:solidFill>
            <a:srgbClr val="FFFFFF"/>
          </a:solidFill>
          <a:uFillTx/>
          <a:latin typeface="Inter" pitchFamily="34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−"/>
        <a:tabLst/>
        <a:defRPr lang="en-US" sz="1100" b="0" i="0" u="none" strike="noStrike" kern="1200" cap="none" spc="0" baseline="0">
          <a:solidFill>
            <a:srgbClr val="FFFFFF"/>
          </a:solidFill>
          <a:uFillTx/>
          <a:latin typeface="Inter" pitchFamily="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33F398-E427-244D-9179-EF7E5DE8F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Invidem KYC Data Standard</a:t>
            </a:r>
            <a:endParaRPr lang="sv-DK" dirty="0">
              <a:latin typeface="Arial" panose="020B0604020202020204" pitchFamily="34" charset="0"/>
              <a:ea typeface="Inter Light BETA" panose="02000403000000020004" pitchFamily="2" charset="0"/>
              <a:cs typeface="Arial" panose="020B0604020202020204" pitchFamily="34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DEA3E72-17B9-4F9D-B212-91EFCCD0D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000" y="1502923"/>
            <a:ext cx="6846244" cy="4617073"/>
          </a:xfrm>
        </p:spPr>
        <p:txBody>
          <a:bodyPr/>
          <a:lstStyle/>
          <a:p>
            <a:r>
              <a:rPr lang="en-US" sz="2400" dirty="0"/>
              <a:t>~250 specific data points with predefined content and level of quality control</a:t>
            </a:r>
          </a:p>
          <a:p>
            <a:r>
              <a:rPr lang="en-US" sz="2400" dirty="0"/>
              <a:t>Categories:</a:t>
            </a:r>
          </a:p>
          <a:p>
            <a:pPr lvl="1"/>
            <a:r>
              <a:rPr lang="en-US" sz="1600" dirty="0"/>
              <a:t>General information (organisation number, addresses,</a:t>
            </a:r>
            <a:br>
              <a:rPr lang="en-US" sz="1600" dirty="0"/>
            </a:br>
            <a:r>
              <a:rPr lang="en-US" sz="1600" dirty="0"/>
              <a:t>country of registration, etcetera)</a:t>
            </a:r>
          </a:p>
          <a:p>
            <a:pPr lvl="1"/>
            <a:r>
              <a:rPr lang="en-US" sz="1600" dirty="0"/>
              <a:t>Business information (NACE/SNI codes, main industry,</a:t>
            </a:r>
            <a:br>
              <a:rPr lang="en-US" sz="1600" dirty="0"/>
            </a:br>
            <a:r>
              <a:rPr lang="en-US" sz="1600" dirty="0"/>
              <a:t>country of significant operations, etcetera)</a:t>
            </a:r>
          </a:p>
          <a:p>
            <a:pPr lvl="1"/>
            <a:r>
              <a:rPr lang="en-US" sz="1600" dirty="0"/>
              <a:t>Financial information (source of wealth, total assets,</a:t>
            </a:r>
            <a:br>
              <a:rPr lang="en-US" sz="1600" dirty="0"/>
            </a:br>
            <a:r>
              <a:rPr lang="en-US" sz="1600" dirty="0"/>
              <a:t>total equity, name of regulator, etcetera)</a:t>
            </a:r>
          </a:p>
          <a:p>
            <a:pPr lvl="1"/>
            <a:r>
              <a:rPr lang="en-US" sz="1600" dirty="0"/>
              <a:t>Ownership structure information (legal name and form,</a:t>
            </a:r>
            <a:br>
              <a:rPr lang="en-US" sz="1600" dirty="0"/>
            </a:br>
            <a:r>
              <a:rPr lang="en-US" sz="1600" dirty="0"/>
              <a:t>control percentage, bearer shares, etcetera)</a:t>
            </a:r>
          </a:p>
          <a:p>
            <a:pPr lvl="1"/>
            <a:r>
              <a:rPr lang="en-US" sz="1600" dirty="0"/>
              <a:t>Beneficial owner information*</a:t>
            </a:r>
            <a:endParaRPr lang="sv-SE" sz="1600" dirty="0"/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AAD5BA10-DEC4-7F44-B76B-5D6C19CB32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6" y="6316579"/>
            <a:ext cx="1063008" cy="199421"/>
          </a:xfrm>
          <a:prstGeom prst="rect">
            <a:avLst/>
          </a:prstGeom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7715F17B-C76C-4109-B0C5-8B618D51C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8961" y="6316574"/>
            <a:ext cx="1063008" cy="19942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A492E4-F8C0-4AEA-9E86-330402C183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7600" y="6316767"/>
            <a:ext cx="1062000" cy="199233"/>
          </a:xfrm>
          <a:prstGeom prst="rect">
            <a:avLst/>
          </a:prstGeom>
        </p:spPr>
      </p:pic>
      <p:pic>
        <p:nvPicPr>
          <p:cNvPr id="19" name="Picture 7">
            <a:extLst>
              <a:ext uri="{FF2B5EF4-FFF2-40B4-BE49-F238E27FC236}">
                <a16:creationId xmlns:a16="http://schemas.microsoft.com/office/drawing/2014/main" id="{DD1653EA-EC4C-4333-885A-D4B4AE37E0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61" y="6318438"/>
            <a:ext cx="1063008" cy="199421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DD584F67-BEEB-49D1-A3C2-139CCFCC26FE}"/>
              </a:ext>
            </a:extLst>
          </p:cNvPr>
          <p:cNvSpPr txBox="1"/>
          <p:nvPr/>
        </p:nvSpPr>
        <p:spPr>
          <a:xfrm>
            <a:off x="149258" y="6054330"/>
            <a:ext cx="73397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Three calculation methods are used to find individuals who owns or controls, either directly or indirectly,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shareholding of at least 25% plus one share or has an ownership interest of more than 25% in the end customer, including DOPs and certain associated parties and entities.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8EC0099D-C07A-4837-92BE-99695C88DD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2818" y="2181225"/>
            <a:ext cx="6095999" cy="333375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74B482F-1B95-4A6D-B6E2-D2E2C40BA3F6}"/>
              </a:ext>
            </a:extLst>
          </p:cNvPr>
          <p:cNvSpPr/>
          <p:nvPr/>
        </p:nvSpPr>
        <p:spPr>
          <a:xfrm>
            <a:off x="10401300" y="395999"/>
            <a:ext cx="1781175" cy="4422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7E176B-2DFF-41D8-80F7-173BA7CA1541}"/>
              </a:ext>
            </a:extLst>
          </p:cNvPr>
          <p:cNvSpPr txBox="1"/>
          <p:nvPr/>
        </p:nvSpPr>
        <p:spPr>
          <a:xfrm>
            <a:off x="10677525" y="453149"/>
            <a:ext cx="1456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Confidential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645316920"/>
      </p:ext>
    </p:extLst>
  </p:cSld>
  <p:clrMapOvr>
    <a:masterClrMapping/>
  </p:clrMapOvr>
</p:sld>
</file>

<file path=ppt/theme/theme1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2D71DE3F42C0E40A42D0398387D8270" ma:contentTypeVersion="11" ma:contentTypeDescription="Skapa ett nytt dokument." ma:contentTypeScope="" ma:versionID="db029c644b3325f9cdd3d08c175ec55b">
  <xsd:schema xmlns:xsd="http://www.w3.org/2001/XMLSchema" xmlns:xs="http://www.w3.org/2001/XMLSchema" xmlns:p="http://schemas.microsoft.com/office/2006/metadata/properties" xmlns:ns2="7a19a66b-183d-486e-8375-7f63ccf28191" xmlns:ns3="06c93f85-cd31-4b4a-a11a-b06d1ada9167" targetNamespace="http://schemas.microsoft.com/office/2006/metadata/properties" ma:root="true" ma:fieldsID="4c104e9fdc75773073590074db17dd83" ns2:_="" ns3:_="">
    <xsd:import namespace="7a19a66b-183d-486e-8375-7f63ccf28191"/>
    <xsd:import namespace="06c93f85-cd31-4b4a-a11a-b06d1ada91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Tags" minOccurs="0"/>
                <xsd:element ref="ns2:MediaServiceOCR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9a66b-183d-486e-8375-7f63ccf28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93f85-cd31-4b4a-a11a-b06d1ada916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890D7B8-8FB7-455F-876B-B32727B29287}"/>
</file>

<file path=customXml/itemProps2.xml><?xml version="1.0" encoding="utf-8"?>
<ds:datastoreItem xmlns:ds="http://schemas.openxmlformats.org/officeDocument/2006/customXml" ds:itemID="{6368D686-0B56-4421-83D4-2E8C5FBA5D59}"/>
</file>

<file path=customXml/itemProps3.xml><?xml version="1.0" encoding="utf-8"?>
<ds:datastoreItem xmlns:ds="http://schemas.openxmlformats.org/officeDocument/2006/customXml" ds:itemID="{2827B655-CF5F-44A7-8F67-F341DE3E5A83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152</Words>
  <Application>Microsoft Office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Inter</vt:lpstr>
      <vt:lpstr>Inter Extra Light BETA</vt:lpstr>
      <vt:lpstr>Inter Light BETA</vt:lpstr>
      <vt:lpstr>11_Office Theme</vt:lpstr>
      <vt:lpstr>The Invidem KYC Data Standard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Invidem KYC Data Standard</dc:title>
  <dc:creator>Katja Laurila</dc:creator>
  <cp:lastModifiedBy>Katja Laurila</cp:lastModifiedBy>
  <cp:revision>2</cp:revision>
  <dcterms:created xsi:type="dcterms:W3CDTF">2021-05-17T08:24:02Z</dcterms:created>
  <dcterms:modified xsi:type="dcterms:W3CDTF">2021-05-17T08:26:05Z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9d1f30-c443-487b-a1ee-dfffa5aba303_Enabled">
    <vt:lpwstr>true</vt:lpwstr>
  </property>
  <property fmtid="{D5CDD505-2E9C-101B-9397-08002B2CF9AE}" pid="3" name="MSIP_Label_489d1f30-c443-487b-a1ee-dfffa5aba303_SetDate">
    <vt:lpwstr>2021-05-17T08:24:44Z</vt:lpwstr>
  </property>
  <property fmtid="{D5CDD505-2E9C-101B-9397-08002B2CF9AE}" pid="4" name="MSIP_Label_489d1f30-c443-487b-a1ee-dfffa5aba303_Method">
    <vt:lpwstr>Privileged</vt:lpwstr>
  </property>
  <property fmtid="{D5CDD505-2E9C-101B-9397-08002B2CF9AE}" pid="5" name="MSIP_Label_489d1f30-c443-487b-a1ee-dfffa5aba303_Name">
    <vt:lpwstr>Confidential</vt:lpwstr>
  </property>
  <property fmtid="{D5CDD505-2E9C-101B-9397-08002B2CF9AE}" pid="6" name="MSIP_Label_489d1f30-c443-487b-a1ee-dfffa5aba303_SiteId">
    <vt:lpwstr>b1f63ff8-f35f-4d10-9445-0595ac0d7bcd</vt:lpwstr>
  </property>
  <property fmtid="{D5CDD505-2E9C-101B-9397-08002B2CF9AE}" pid="7" name="MSIP_Label_489d1f30-c443-487b-a1ee-dfffa5aba303_ActionId">
    <vt:lpwstr>dbd293f3-b97e-4186-8eb0-06fe6b1fc3e4</vt:lpwstr>
  </property>
  <property fmtid="{D5CDD505-2E9C-101B-9397-08002B2CF9AE}" pid="8" name="MSIP_Label_489d1f30-c443-487b-a1ee-dfffa5aba303_ContentBits">
    <vt:lpwstr>0</vt:lpwstr>
  </property>
  <property fmtid="{D5CDD505-2E9C-101B-9397-08002B2CF9AE}" pid="9" name="ContentTypeId">
    <vt:lpwstr>0x01010002D71DE3F42C0E40A42D0398387D8270</vt:lpwstr>
  </property>
</Properties>
</file>