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3"/>
  </p:notesMasterIdLst>
  <p:handoutMasterIdLst>
    <p:handoutMasterId r:id="rId14"/>
  </p:handoutMasterIdLst>
  <p:sldIdLst>
    <p:sldId id="479" r:id="rId5"/>
    <p:sldId id="487" r:id="rId6"/>
    <p:sldId id="488" r:id="rId7"/>
    <p:sldId id="489" r:id="rId8"/>
    <p:sldId id="490" r:id="rId9"/>
    <p:sldId id="491" r:id="rId10"/>
    <p:sldId id="492" r:id="rId11"/>
    <p:sldId id="469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0" autoAdjust="0"/>
    <p:restoredTop sz="89374" autoAdjust="0"/>
  </p:normalViewPr>
  <p:slideViewPr>
    <p:cSldViewPr>
      <p:cViewPr varScale="1">
        <p:scale>
          <a:sx n="99" d="100"/>
          <a:sy n="99" d="100"/>
        </p:scale>
        <p:origin x="13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414DACE-A3D6-45B2-B6FE-DD4984EB9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552362E-1E23-440A-823F-CEB3CA421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718E207-CD23-4B12-BC91-6AA7B006996E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2019-11-07</a:t>
            </a:fld>
            <a:endParaRPr lang="en-US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CE27C8A-9A9C-4B0C-A391-E51CAA6F0E39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2019-11-07</a:t>
            </a:fld>
            <a:endParaRPr lang="en-US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D213EDD-43C4-4107-A7D2-C475B89CC7B1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2019-11-07</a:t>
            </a:fld>
            <a:endParaRPr lang="en-US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0DFD8F5-19F7-4050-8502-C106945D5192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2019-11-07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FCE1B89-705C-4311-9EDC-AD0C006B0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2019-11-07</a:t>
            </a:fld>
            <a:endParaRPr lang="en-US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502B515-2A28-46D5-BC43-DD4BF6FC5860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2019-11-07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CEAF1C-BFE5-435F-83FE-96AD58C7F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2019-11-07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FE48C1-9453-45EC-A756-407726FBB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2019-11-07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1684D43-29AF-4A8C-8539-EA88108B5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2019-11-07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F50E036-CC16-489D-9539-86F318E7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2019-11-07</a:t>
            </a:fld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75DF86-D615-46C3-8EF7-E3776E75B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2019-11-07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1E3195-6F3A-4BA9-B094-B1796B82C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2019-11-07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3E5BEE-BAD6-45EC-8706-D685F8F08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3F3449D2-2D2C-4725-9C2D-3E417E28A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5C7574-4C61-4BEF-BC8E-CCBB8F6B4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v-SE" sz="4000" dirty="0"/>
              <a:t>Standardiseringsutskott S4I </a:t>
            </a:r>
            <a:br>
              <a:rPr lang="sv-SE" sz="4000" dirty="0"/>
            </a:br>
            <a:r>
              <a:rPr lang="sv-SE" sz="3600" dirty="0"/>
              <a:t>Projektöverlämning till förvaltning – </a:t>
            </a:r>
            <a:br>
              <a:rPr lang="sv-SE" sz="3600" dirty="0"/>
            </a:br>
            <a:r>
              <a:rPr lang="sv-SE" sz="3600" dirty="0"/>
              <a:t>Rekommendation till beslut</a:t>
            </a:r>
            <a:endParaRPr lang="sv-SE" sz="4000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2019-11-07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Innehåll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560565" cy="4613596"/>
          </a:xfrm>
        </p:spPr>
        <p:txBody>
          <a:bodyPr>
            <a:normAutofit/>
          </a:bodyPr>
          <a:lstStyle/>
          <a:p>
            <a:r>
              <a:rPr lang="sv-SE" sz="2400" dirty="0"/>
              <a:t>Omfattning och innehåll</a:t>
            </a:r>
          </a:p>
          <a:p>
            <a:r>
              <a:rPr lang="sv-SE" sz="2400" dirty="0"/>
              <a:t>Roller och information</a:t>
            </a:r>
            <a:endParaRPr lang="sv-SE" sz="2200" dirty="0"/>
          </a:p>
          <a:p>
            <a:r>
              <a:rPr lang="sv-SE" sz="2400" dirty="0"/>
              <a:t>Förslag upplägg </a:t>
            </a:r>
          </a:p>
          <a:p>
            <a:pPr lvl="1"/>
            <a:r>
              <a:rPr lang="sv-SE" sz="2200" dirty="0"/>
              <a:t>Bemanning</a:t>
            </a:r>
          </a:p>
          <a:p>
            <a:pPr lvl="1"/>
            <a:r>
              <a:rPr lang="sv-SE" sz="2200" dirty="0"/>
              <a:t>Arbetssätt</a:t>
            </a:r>
          </a:p>
          <a:p>
            <a:r>
              <a:rPr lang="sv-SE" sz="2400" dirty="0"/>
              <a:t>Förslag budget 2020</a:t>
            </a:r>
            <a:br>
              <a:rPr lang="sv-SE" sz="2400" dirty="0"/>
            </a:br>
            <a:endParaRPr lang="sv-SE" sz="2400" dirty="0"/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  <p:pic>
        <p:nvPicPr>
          <p:cNvPr id="5" name="Bild 4" descr="Mätare">
            <a:extLst>
              <a:ext uri="{FF2B5EF4-FFF2-40B4-BE49-F238E27FC236}">
                <a16:creationId xmlns:a16="http://schemas.microsoft.com/office/drawing/2014/main" id="{257B8A05-6488-4A28-8DB4-6F5E09C2E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40" y="-24340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649DA4-5D80-43D8-A0F5-C8D6CB58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Förvaltningen S4I – omfattning/innehåll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A2E607-088B-4491-A17F-36EB93F699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352839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Vad som förvaltas:</a:t>
            </a:r>
          </a:p>
          <a:p>
            <a:r>
              <a:rPr lang="sv-SE" dirty="0"/>
              <a:t>MISLife 2.0</a:t>
            </a:r>
          </a:p>
          <a:p>
            <a:r>
              <a:rPr lang="sv-SE" dirty="0"/>
              <a:t>Provisionsfilsstandard</a:t>
            </a:r>
          </a:p>
          <a:p>
            <a:r>
              <a:rPr lang="sv-SE" dirty="0"/>
              <a:t>SSEK</a:t>
            </a:r>
            <a:br>
              <a:rPr lang="sv-SE" dirty="0"/>
            </a:br>
            <a:endParaRPr lang="sv-SE" dirty="0"/>
          </a:p>
          <a:p>
            <a:r>
              <a:rPr lang="sv-SE" dirty="0"/>
              <a:t>Förberedelse för kommande liknande standards inom S4I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BFABEC0-42C5-4076-8CB1-C76ABD26EC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352839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Översikt innehåll</a:t>
            </a:r>
          </a:p>
          <a:p>
            <a:r>
              <a:rPr lang="sv-SE" dirty="0"/>
              <a:t>Ändringsförslag mailas in</a:t>
            </a:r>
          </a:p>
          <a:p>
            <a:r>
              <a:rPr lang="sv-SE" dirty="0"/>
              <a:t>Bearbetas i förvaltningsgruppen</a:t>
            </a:r>
          </a:p>
          <a:p>
            <a:r>
              <a:rPr lang="sv-SE" dirty="0"/>
              <a:t>Kommuniceras med Referensgruppen</a:t>
            </a:r>
          </a:p>
          <a:p>
            <a:r>
              <a:rPr lang="sv-SE" dirty="0"/>
              <a:t>Publiceras på S4I’s hemsida samt Github.com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4AE9B54-281F-470E-A474-1BF4019CFE75}"/>
              </a:ext>
            </a:extLst>
          </p:cNvPr>
          <p:cNvSpPr txBox="1"/>
          <p:nvPr/>
        </p:nvSpPr>
        <p:spPr>
          <a:xfrm>
            <a:off x="482402" y="5589240"/>
            <a:ext cx="8064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Mer detaljer om innehåll, omfattning, processer mm finns i dokumentet ”Förvaltningsetablering S4I” </a:t>
            </a:r>
          </a:p>
        </p:txBody>
      </p:sp>
    </p:spTree>
    <p:extLst>
      <p:ext uri="{BB962C8B-B14F-4D97-AF65-F5344CB8AC3E}">
        <p14:creationId xmlns:p14="http://schemas.microsoft.com/office/powerpoint/2010/main" val="49703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B7BC4F-E8D7-4401-A730-A6A0075D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Roller &amp; information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473AC9-5954-450A-BD8C-C2F3F48F22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Inom S4I gäller nuvarande beslutsstruktur för styrelsen, Standardiseringsutskottet och Beredningsutskott. </a:t>
            </a:r>
          </a:p>
          <a:p>
            <a:r>
              <a:rPr lang="sv-SE" dirty="0"/>
              <a:t>Standardiseringsutskott LIV  beslutar/rekommenderar om MISLife, Provisionsfil samt SSEK enligt nuvarande omfattning.</a:t>
            </a:r>
          </a:p>
          <a:p>
            <a:r>
              <a:rPr lang="sv-SE" dirty="0"/>
              <a:t>Referensgrupp bör fastställas för </a:t>
            </a:r>
            <a:r>
              <a:rPr lang="sv-SE" dirty="0" err="1"/>
              <a:t>resp</a:t>
            </a:r>
            <a:r>
              <a:rPr lang="sv-SE" dirty="0"/>
              <a:t> förvaltningsområde</a:t>
            </a:r>
            <a:br>
              <a:rPr lang="sv-SE" dirty="0"/>
            </a:br>
            <a:endParaRPr lang="sv-SE" dirty="0"/>
          </a:p>
          <a:p>
            <a:r>
              <a:rPr lang="sv-SE" dirty="0" err="1"/>
              <a:t>Resp</a:t>
            </a:r>
            <a:r>
              <a:rPr lang="sv-SE" dirty="0"/>
              <a:t> bolag i Standardiseringsutskottet utser representanter till  Referensgruppen för </a:t>
            </a:r>
            <a:r>
              <a:rPr lang="sv-SE" dirty="0" err="1"/>
              <a:t>resp</a:t>
            </a:r>
            <a:r>
              <a:rPr lang="sv-SE" dirty="0"/>
              <a:t> område. Ändringar måste meddelas förvaltningen i S4I.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28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84F355-A5F7-4075-80DF-5F06B053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bemanning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BB4B12-86C6-4157-A63F-A8C519C57F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7632078" cy="4613596"/>
          </a:xfrm>
        </p:spPr>
        <p:txBody>
          <a:bodyPr>
            <a:normAutofit fontScale="85000" lnSpcReduction="20000"/>
          </a:bodyPr>
          <a:lstStyle/>
          <a:p>
            <a:r>
              <a:rPr lang="sv-SE" u="sng" dirty="0"/>
              <a:t>Förvaltningsansvarig</a:t>
            </a:r>
            <a:r>
              <a:rPr lang="sv-SE" dirty="0"/>
              <a:t> – ansvarig för samtliga standards som ingår i S4I. Samordnar och administrerar ärenden, återkopplar till den som skickat in ärendet och följer upp ärendet till dess att ärendet stängs. </a:t>
            </a:r>
            <a:br>
              <a:rPr lang="sv-SE" dirty="0"/>
            </a:br>
            <a:endParaRPr lang="sv-SE" dirty="0"/>
          </a:p>
          <a:p>
            <a:r>
              <a:rPr lang="sv-SE" u="sng" dirty="0"/>
              <a:t>Förvaltare information/användning</a:t>
            </a:r>
            <a:r>
              <a:rPr lang="sv-SE" dirty="0"/>
              <a:t> – ansvarig för standardens detaljerade innehåll, omfattning och standardens användningsområde. Ansvarar för dokumentationen om innehåll, omfattning och användning. Föreslår och genomför ändringar i nära samarbete med övriga teamet. </a:t>
            </a:r>
            <a:br>
              <a:rPr lang="sv-SE" dirty="0"/>
            </a:br>
            <a:endParaRPr lang="sv-SE" dirty="0"/>
          </a:p>
          <a:p>
            <a:r>
              <a:rPr lang="sv-SE" u="sng" dirty="0"/>
              <a:t>Förvaltare teknik</a:t>
            </a:r>
            <a:r>
              <a:rPr lang="sv-SE" dirty="0"/>
              <a:t> – ansvarig för standardens tekniska struktur omfattande utveckling av schema (XSD) och regelbeskrivningar (Schematron/XSLT), utformning av exempel-dokumentation/exempel-filer, hantering av versionssystem (GIT), teknisk dokumentation. Är den som faktiskt genomför ändringen och uppdaterar beskrivningar/dokumentation. Föreslår och genomför ändringar i nära samarbete med övriga teamet. 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FBC7A3-3E20-42FE-813D-33AAC54F78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D43A54B-9235-4CC2-95B5-D0BD495A06B5}"/>
              </a:ext>
            </a:extLst>
          </p:cNvPr>
          <p:cNvSpPr txBox="1"/>
          <p:nvPr/>
        </p:nvSpPr>
        <p:spPr>
          <a:xfrm rot="1699493">
            <a:off x="6964519" y="1757786"/>
            <a:ext cx="2046138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Angelica Nevenstam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BC0054A-CD07-47EA-B1F9-732B0AE59CBC}"/>
              </a:ext>
            </a:extLst>
          </p:cNvPr>
          <p:cNvSpPr txBox="1"/>
          <p:nvPr/>
        </p:nvSpPr>
        <p:spPr>
          <a:xfrm rot="1699493">
            <a:off x="7121808" y="3011557"/>
            <a:ext cx="1731564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Mathias Lindkvist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A5A1C21-D5E9-4CA0-865F-604E41E955AB}"/>
              </a:ext>
            </a:extLst>
          </p:cNvPr>
          <p:cNvSpPr txBox="1"/>
          <p:nvPr/>
        </p:nvSpPr>
        <p:spPr>
          <a:xfrm rot="1699493">
            <a:off x="7588073" y="4293673"/>
            <a:ext cx="529312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IRM</a:t>
            </a:r>
          </a:p>
        </p:txBody>
      </p:sp>
    </p:spTree>
    <p:extLst>
      <p:ext uri="{BB962C8B-B14F-4D97-AF65-F5344CB8AC3E}">
        <p14:creationId xmlns:p14="http://schemas.microsoft.com/office/powerpoint/2010/main" val="370162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37B585-2722-4D18-9B04-9B4FE69E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arbetssätt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1C838F-2A6A-435D-9418-4B9170918D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Tillgänglig med ”öronmärkt” tid för S4I med xx timmar i månaden (juli undantagen) och ligger som en fast kostnad. Beroende på S4Is önskemål/behov kan timmarna justeras, men detta är vad vi uppfattat är rimligt.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Hantering av inkomna ärenden ska besvaras/påbörjas inom en vecka </a:t>
            </a:r>
            <a:br>
              <a:rPr lang="sv-SE" dirty="0"/>
            </a:br>
            <a:endParaRPr lang="sv-SE" dirty="0"/>
          </a:p>
          <a:p>
            <a:r>
              <a:rPr lang="sv-SE" dirty="0"/>
              <a:t>Förvaltningsorganisationen har möten med Referensgruppen regelbundet, förslagsvis 4 ggr per år</a:t>
            </a:r>
            <a:br>
              <a:rPr lang="sv-SE" dirty="0"/>
            </a:br>
            <a:endParaRPr lang="sv-SE" dirty="0"/>
          </a:p>
          <a:p>
            <a:r>
              <a:rPr lang="sv-SE" dirty="0"/>
              <a:t>Timmar utöver, för </a:t>
            </a:r>
            <a:r>
              <a:rPr lang="sv-SE" dirty="0" err="1"/>
              <a:t>exv</a:t>
            </a:r>
            <a:r>
              <a:rPr lang="sv-SE" dirty="0"/>
              <a:t> implementationer under framförallt 2020, tas från en pott.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Timmar som används i potten utförs i mån av tid och planeras tillsammans med implementerande bolag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26161E-921D-4212-88C9-92863490A1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3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228B1773-06C4-47B0-8CB8-A392DB90CEEA}"/>
              </a:ext>
            </a:extLst>
          </p:cNvPr>
          <p:cNvSpPr/>
          <p:nvPr/>
        </p:nvSpPr>
        <p:spPr>
          <a:xfrm>
            <a:off x="179512" y="3212976"/>
            <a:ext cx="8856984" cy="25344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92056B-B979-458D-9EDA-B45610CAE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Förslag budget förvaltning 2020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66CEC5-DAAA-41C4-9973-4406CF46C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2019-11-07</a:t>
            </a:fld>
            <a:endParaRPr lang="en-US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7249BEC2-E891-4AD8-8947-14CBEA826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426351"/>
              </p:ext>
            </p:extLst>
          </p:nvPr>
        </p:nvGraphicFramePr>
        <p:xfrm>
          <a:off x="539552" y="3429000"/>
          <a:ext cx="5760366" cy="2079756"/>
        </p:xfrm>
        <a:graphic>
          <a:graphicData uri="http://schemas.openxmlformats.org/drawingml/2006/table">
            <a:tbl>
              <a:tblPr/>
              <a:tblGrid>
                <a:gridCol w="3265736">
                  <a:extLst>
                    <a:ext uri="{9D8B030D-6E8A-4147-A177-3AD203B41FA5}">
                      <a16:colId xmlns:a16="http://schemas.microsoft.com/office/drawing/2014/main" val="1646484128"/>
                    </a:ext>
                  </a:extLst>
                </a:gridCol>
                <a:gridCol w="272174">
                  <a:extLst>
                    <a:ext uri="{9D8B030D-6E8A-4147-A177-3AD203B41FA5}">
                      <a16:colId xmlns:a16="http://schemas.microsoft.com/office/drawing/2014/main" val="1022550201"/>
                    </a:ext>
                  </a:extLst>
                </a:gridCol>
                <a:gridCol w="1905215">
                  <a:extLst>
                    <a:ext uri="{9D8B030D-6E8A-4147-A177-3AD203B41FA5}">
                      <a16:colId xmlns:a16="http://schemas.microsoft.com/office/drawing/2014/main" val="1464531800"/>
                    </a:ext>
                  </a:extLst>
                </a:gridCol>
                <a:gridCol w="317241">
                  <a:extLst>
                    <a:ext uri="{9D8B030D-6E8A-4147-A177-3AD203B41FA5}">
                      <a16:colId xmlns:a16="http://schemas.microsoft.com/office/drawing/2014/main" val="2278999150"/>
                    </a:ext>
                  </a:extLst>
                </a:gridCol>
              </a:tblGrid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Förslag budget förvaltning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Kostnad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686607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Angelica</a:t>
                      </a:r>
                      <a:r>
                        <a:rPr lang="sv-SE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endParaRPr lang="sv-SE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171 600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606958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IRM </a:t>
                      </a:r>
                      <a:r>
                        <a:rPr lang="sv-SE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240 000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923285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IRM Teknik </a:t>
                      </a:r>
                      <a:r>
                        <a:rPr lang="sv-SE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394150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 Implementation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380140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 Valcentralsinformation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428443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1 251 600 Kr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342015"/>
                  </a:ext>
                </a:extLst>
              </a:tr>
            </a:tbl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6CE4C866-BC64-4246-BEB3-E84F5F9ABF98}"/>
              </a:ext>
            </a:extLst>
          </p:cNvPr>
          <p:cNvSpPr/>
          <p:nvPr/>
        </p:nvSpPr>
        <p:spPr>
          <a:xfrm>
            <a:off x="6594098" y="3549236"/>
            <a:ext cx="2341339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1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Angelica 15 600 kr/mån, då ingår 12 timmar/mån (juli omfattas inte)</a:t>
            </a:r>
            <a:endParaRPr lang="sv-SE" sz="1100" dirty="0"/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EDEC0D06-D3F5-4207-980E-AA2E80182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943313"/>
              </p:ext>
            </p:extLst>
          </p:nvPr>
        </p:nvGraphicFramePr>
        <p:xfrm>
          <a:off x="539552" y="1313730"/>
          <a:ext cx="6336704" cy="1390908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4095998468"/>
                    </a:ext>
                  </a:extLst>
                </a:gridCol>
                <a:gridCol w="1759805">
                  <a:extLst>
                    <a:ext uri="{9D8B030D-6E8A-4147-A177-3AD203B41FA5}">
                      <a16:colId xmlns:a16="http://schemas.microsoft.com/office/drawing/2014/main" val="3372914883"/>
                    </a:ext>
                  </a:extLst>
                </a:gridCol>
                <a:gridCol w="1408547">
                  <a:extLst>
                    <a:ext uri="{9D8B030D-6E8A-4147-A177-3AD203B41FA5}">
                      <a16:colId xmlns:a16="http://schemas.microsoft.com/office/drawing/2014/main" val="139786432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254718984"/>
                    </a:ext>
                  </a:extLst>
                </a:gridCol>
              </a:tblGrid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Projektkostnader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Utfall/prognos 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47857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MISLife 2.0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1 020 000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1 940 000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sv-SE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920 000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518290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Provisionsfil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240 000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- 65 000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115903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 projektkostnader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1 325 000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2 180 000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855 000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99680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3FC9554-74C7-462A-BA34-0C781024D975}"/>
              </a:ext>
            </a:extLst>
          </p:cNvPr>
          <p:cNvSpPr/>
          <p:nvPr/>
        </p:nvSpPr>
        <p:spPr>
          <a:xfrm>
            <a:off x="460324" y="1418077"/>
            <a:ext cx="8576172" cy="1390908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4644E74-85C7-4A80-9EF4-83D4262C23AD}"/>
              </a:ext>
            </a:extLst>
          </p:cNvPr>
          <p:cNvSpPr/>
          <p:nvPr/>
        </p:nvSpPr>
        <p:spPr>
          <a:xfrm>
            <a:off x="6591377" y="4076280"/>
            <a:ext cx="2341339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Mathias 24 000 kr/mån, då ingår 20 timmar/mån (juni, juli omfattas inte)</a:t>
            </a:r>
            <a:endParaRPr lang="sv-SE" sz="1100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01A3D85-0E7C-4CBA-8574-51E85A64B9FD}"/>
              </a:ext>
            </a:extLst>
          </p:cNvPr>
          <p:cNvSpPr/>
          <p:nvPr/>
        </p:nvSpPr>
        <p:spPr>
          <a:xfrm>
            <a:off x="6591376" y="4592710"/>
            <a:ext cx="2341339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3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IRM 8 000 kr/mån för säkerställande av kompetens och tillgänglighet (juni, juli omfattas inte)</a:t>
            </a:r>
            <a:endParaRPr lang="sv-SE" sz="1100" dirty="0"/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881A819-BC33-4151-BBCB-2BC65E91B50F}"/>
              </a:ext>
            </a:extLst>
          </p:cNvPr>
          <p:cNvCxnSpPr/>
          <p:nvPr/>
        </p:nvCxnSpPr>
        <p:spPr>
          <a:xfrm>
            <a:off x="448294" y="4653136"/>
            <a:ext cx="5544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ktangel 12">
            <a:extLst>
              <a:ext uri="{FF2B5EF4-FFF2-40B4-BE49-F238E27FC236}">
                <a16:creationId xmlns:a16="http://schemas.microsoft.com/office/drawing/2014/main" id="{8FCF4C55-0BED-476B-A1D4-1156422BBF8F}"/>
              </a:ext>
            </a:extLst>
          </p:cNvPr>
          <p:cNvSpPr/>
          <p:nvPr/>
        </p:nvSpPr>
        <p:spPr>
          <a:xfrm>
            <a:off x="6847705" y="1918573"/>
            <a:ext cx="208773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Provisionsfil: De 60 </a:t>
            </a:r>
            <a:r>
              <a:rPr lang="sv-SE" sz="12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tim</a:t>
            </a:r>
            <a:r>
              <a:rPr lang="sv-SE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 extra som beslutades 2019-06-03 saknas i budget. </a:t>
            </a:r>
            <a:endParaRPr lang="sv-SE" sz="1200" i="1" dirty="0"/>
          </a:p>
        </p:txBody>
      </p:sp>
    </p:spTree>
    <p:extLst>
      <p:ext uri="{BB962C8B-B14F-4D97-AF65-F5344CB8AC3E}">
        <p14:creationId xmlns:p14="http://schemas.microsoft.com/office/powerpoint/2010/main" val="3369613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9" ma:contentTypeDescription="Skapa ett nytt dokument." ma:contentTypeScope="" ma:versionID="61bb5206703ab77a09cede1ba81c5563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c0a18fabf0a82c463db9e408e07a3ac3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56F37C-3649-4A84-B6AE-E355AB9F01A0}">
  <ds:schemaRefs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a19a66b-183d-486e-8375-7f63ccf28191"/>
    <ds:schemaRef ds:uri="http://schemas.microsoft.com/office/2006/metadata/properties"/>
    <ds:schemaRef ds:uri="http://purl.org/dc/terms/"/>
    <ds:schemaRef ds:uri="06c93f85-cd31-4b4a-a11a-b06d1ada9167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E2B5AAD-6B61-4B90-88A4-F22B32ACE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20907A-450E-4A64-9E4C-0FFBDF266686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6914</TotalTime>
  <Words>548</Words>
  <Application>Microsoft Office PowerPoint</Application>
  <PresentationFormat>Bildspel på skärmen (4:3)</PresentationFormat>
  <Paragraphs>79</Paragraphs>
  <Slides>8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5" baseType="lpstr">
      <vt:lpstr>Arial</vt:lpstr>
      <vt:lpstr>Calibri</vt:lpstr>
      <vt:lpstr>Candara</vt:lpstr>
      <vt:lpstr>Times New Roman</vt:lpstr>
      <vt:lpstr>Tw Cen MT</vt:lpstr>
      <vt:lpstr>Wingdings</vt:lpstr>
      <vt:lpstr>Droppe</vt:lpstr>
      <vt:lpstr>Standardiseringsutskott S4I  Projektöverlämning till förvaltning –  Rekommendation till beslut</vt:lpstr>
      <vt:lpstr>Innehåll </vt:lpstr>
      <vt:lpstr>Förvaltningen S4I – omfattning/innehåll </vt:lpstr>
      <vt:lpstr>Roller &amp; information </vt:lpstr>
      <vt:lpstr>Förslag bemanning </vt:lpstr>
      <vt:lpstr>Förslag arbetssätt</vt:lpstr>
      <vt:lpstr>Förslag budget förvaltning 2020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690</cp:revision>
  <cp:lastPrinted>2016-08-31T12:12:37Z</cp:lastPrinted>
  <dcterms:created xsi:type="dcterms:W3CDTF">2002-04-02T09:19:51Z</dcterms:created>
  <dcterms:modified xsi:type="dcterms:W3CDTF">2019-11-07T10:50:27Z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