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453" r:id="rId5"/>
    <p:sldId id="454" r:id="rId6"/>
    <p:sldId id="459" r:id="rId7"/>
    <p:sldId id="460" r:id="rId8"/>
    <p:sldId id="465" r:id="rId9"/>
  </p:sldIdLst>
  <p:sldSz cx="9144000" cy="6858000" type="screen4x3"/>
  <p:notesSz cx="6797675" cy="98726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5AE"/>
    <a:srgbClr val="7FAEC1"/>
    <a:srgbClr val="006799"/>
    <a:srgbClr val="CCE6C8"/>
    <a:srgbClr val="FFECAF"/>
    <a:srgbClr val="005D83"/>
    <a:srgbClr val="006699"/>
    <a:srgbClr val="9ABCC6"/>
    <a:srgbClr val="99CCFF"/>
    <a:srgbClr val="67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4CB8AE-342B-4BC6-AEBF-A2BC960F67BB}" v="1" dt="2019-09-20T10:50:17.6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7" autoAdjust="0"/>
    <p:restoredTop sz="89419" autoAdjust="0"/>
  </p:normalViewPr>
  <p:slideViewPr>
    <p:cSldViewPr>
      <p:cViewPr varScale="1">
        <p:scale>
          <a:sx n="60" d="100"/>
          <a:sy n="60" d="100"/>
        </p:scale>
        <p:origin x="1292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86" y="-72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Lindblad" userId="1d1bdc03-3512-40ce-8867-f0dfa7647061" providerId="ADAL" clId="{C64CB8AE-342B-4BC6-AEBF-A2BC960F67BB}"/>
    <pc:docChg chg="undo custSel modSld">
      <pc:chgData name="Karin Lindblad" userId="1d1bdc03-3512-40ce-8867-f0dfa7647061" providerId="ADAL" clId="{C64CB8AE-342B-4BC6-AEBF-A2BC960F67BB}" dt="2019-09-20T13:26:20.594" v="304" actId="20577"/>
      <pc:docMkLst>
        <pc:docMk/>
      </pc:docMkLst>
      <pc:sldChg chg="modSp">
        <pc:chgData name="Karin Lindblad" userId="1d1bdc03-3512-40ce-8867-f0dfa7647061" providerId="ADAL" clId="{C64CB8AE-342B-4BC6-AEBF-A2BC960F67BB}" dt="2019-09-20T10:04:50.087" v="14" actId="6549"/>
        <pc:sldMkLst>
          <pc:docMk/>
          <pc:sldMk cId="3170181742" sldId="453"/>
        </pc:sldMkLst>
        <pc:spChg chg="mod">
          <ac:chgData name="Karin Lindblad" userId="1d1bdc03-3512-40ce-8867-f0dfa7647061" providerId="ADAL" clId="{C64CB8AE-342B-4BC6-AEBF-A2BC960F67BB}" dt="2019-09-20T10:04:50.087" v="14" actId="6549"/>
          <ac:spMkLst>
            <pc:docMk/>
            <pc:sldMk cId="3170181742" sldId="453"/>
            <ac:spMk id="4" creationId="{B7835448-2664-4519-AE4C-6E0025354627}"/>
          </ac:spMkLst>
        </pc:spChg>
      </pc:sldChg>
      <pc:sldChg chg="modSp">
        <pc:chgData name="Karin Lindblad" userId="1d1bdc03-3512-40ce-8867-f0dfa7647061" providerId="ADAL" clId="{C64CB8AE-342B-4BC6-AEBF-A2BC960F67BB}" dt="2019-09-20T10:36:22.531" v="95" actId="5793"/>
        <pc:sldMkLst>
          <pc:docMk/>
          <pc:sldMk cId="629355973" sldId="459"/>
        </pc:sldMkLst>
        <pc:spChg chg="mod">
          <ac:chgData name="Karin Lindblad" userId="1d1bdc03-3512-40ce-8867-f0dfa7647061" providerId="ADAL" clId="{C64CB8AE-342B-4BC6-AEBF-A2BC960F67BB}" dt="2019-09-20T10:36:22.531" v="95" actId="5793"/>
          <ac:spMkLst>
            <pc:docMk/>
            <pc:sldMk cId="629355973" sldId="459"/>
            <ac:spMk id="3" creationId="{C6A048C9-35A8-4433-B5EC-29DEE0BA4480}"/>
          </ac:spMkLst>
        </pc:spChg>
      </pc:sldChg>
      <pc:sldChg chg="modSp">
        <pc:chgData name="Karin Lindblad" userId="1d1bdc03-3512-40ce-8867-f0dfa7647061" providerId="ADAL" clId="{C64CB8AE-342B-4BC6-AEBF-A2BC960F67BB}" dt="2019-09-20T10:46:31.423" v="112" actId="6549"/>
        <pc:sldMkLst>
          <pc:docMk/>
          <pc:sldMk cId="3060696559" sldId="464"/>
        </pc:sldMkLst>
        <pc:spChg chg="mod">
          <ac:chgData name="Karin Lindblad" userId="1d1bdc03-3512-40ce-8867-f0dfa7647061" providerId="ADAL" clId="{C64CB8AE-342B-4BC6-AEBF-A2BC960F67BB}" dt="2019-09-20T10:45:29.926" v="106" actId="20577"/>
          <ac:spMkLst>
            <pc:docMk/>
            <pc:sldMk cId="3060696559" sldId="464"/>
            <ac:spMk id="2" creationId="{2353F747-6E35-4643-816A-6DC500D5097E}"/>
          </ac:spMkLst>
        </pc:spChg>
        <pc:spChg chg="mod">
          <ac:chgData name="Karin Lindblad" userId="1d1bdc03-3512-40ce-8867-f0dfa7647061" providerId="ADAL" clId="{C64CB8AE-342B-4BC6-AEBF-A2BC960F67BB}" dt="2019-09-20T10:46:31.423" v="112" actId="6549"/>
          <ac:spMkLst>
            <pc:docMk/>
            <pc:sldMk cId="3060696559" sldId="464"/>
            <ac:spMk id="3" creationId="{D2266C34-8760-429E-A04A-ADC6DD75BA5C}"/>
          </ac:spMkLst>
        </pc:spChg>
      </pc:sldChg>
      <pc:sldChg chg="modSp">
        <pc:chgData name="Karin Lindblad" userId="1d1bdc03-3512-40ce-8867-f0dfa7647061" providerId="ADAL" clId="{C64CB8AE-342B-4BC6-AEBF-A2BC960F67BB}" dt="2019-09-20T13:26:20.594" v="304" actId="20577"/>
        <pc:sldMkLst>
          <pc:docMk/>
          <pc:sldMk cId="1077173144" sldId="465"/>
        </pc:sldMkLst>
        <pc:spChg chg="mod">
          <ac:chgData name="Karin Lindblad" userId="1d1bdc03-3512-40ce-8867-f0dfa7647061" providerId="ADAL" clId="{C64CB8AE-342B-4BC6-AEBF-A2BC960F67BB}" dt="2019-09-20T13:26:12.741" v="303" actId="313"/>
          <ac:spMkLst>
            <pc:docMk/>
            <pc:sldMk cId="1077173144" sldId="465"/>
            <ac:spMk id="2" creationId="{2353F747-6E35-4643-816A-6DC500D5097E}"/>
          </ac:spMkLst>
        </pc:spChg>
        <pc:spChg chg="mod">
          <ac:chgData name="Karin Lindblad" userId="1d1bdc03-3512-40ce-8867-f0dfa7647061" providerId="ADAL" clId="{C64CB8AE-342B-4BC6-AEBF-A2BC960F67BB}" dt="2019-09-20T13:26:20.594" v="304" actId="20577"/>
          <ac:spMkLst>
            <pc:docMk/>
            <pc:sldMk cId="1077173144" sldId="465"/>
            <ac:spMk id="3" creationId="{D2266C34-8760-429E-A04A-ADC6DD75BA5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sv-SE"/>
              <a:t>SFM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2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380060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380060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GB"/>
              <a:t>SFM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2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8713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2" y="4689243"/>
            <a:ext cx="4985393" cy="444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80060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380060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huvud 4">
            <a:extLst>
              <a:ext uri="{FF2B5EF4-FFF2-40B4-BE49-F238E27FC236}">
                <a16:creationId xmlns:a16="http://schemas.microsoft.com/office/drawing/2014/main" id="{63B37394-BC5E-471D-AB27-ABCF9DCAC9F6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SFM</a:t>
            </a:r>
          </a:p>
        </p:txBody>
      </p:sp>
    </p:spTree>
    <p:extLst>
      <p:ext uri="{BB962C8B-B14F-4D97-AF65-F5344CB8AC3E}">
        <p14:creationId xmlns:p14="http://schemas.microsoft.com/office/powerpoint/2010/main" val="2892126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SFM</a:t>
            </a:r>
          </a:p>
        </p:txBody>
      </p:sp>
    </p:spTree>
    <p:extLst>
      <p:ext uri="{BB962C8B-B14F-4D97-AF65-F5344CB8AC3E}">
        <p14:creationId xmlns:p14="http://schemas.microsoft.com/office/powerpoint/2010/main" val="3754765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>
            <a:extLst>
              <a:ext uri="{FF2B5EF4-FFF2-40B4-BE49-F238E27FC236}">
                <a16:creationId xmlns:a16="http://schemas.microsoft.com/office/drawing/2014/main" id="{4370AC1B-F527-498B-AC99-8C1A00A97DA5}"/>
              </a:ext>
            </a:extLst>
          </p:cNvPr>
          <p:cNvSpPr/>
          <p:nvPr userDrawn="1"/>
        </p:nvSpPr>
        <p:spPr bwMode="auto">
          <a:xfrm>
            <a:off x="0" y="0"/>
            <a:ext cx="179512" cy="6858000"/>
          </a:xfrm>
          <a:prstGeom prst="rect">
            <a:avLst/>
          </a:prstGeom>
          <a:solidFill>
            <a:srgbClr val="04437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8" name="Picture 2" descr="landscape photograph of body of water near forest">
            <a:extLst>
              <a:ext uri="{FF2B5EF4-FFF2-40B4-BE49-F238E27FC236}">
                <a16:creationId xmlns:a16="http://schemas.microsoft.com/office/drawing/2014/main" id="{EF11BD07-996F-49ED-B3D7-9DA84B18F00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82"/>
          <a:stretch/>
        </p:blipFill>
        <p:spPr bwMode="auto">
          <a:xfrm>
            <a:off x="171692" y="0"/>
            <a:ext cx="90088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26" name="Bildobjekt 3">
            <a:extLst>
              <a:ext uri="{FF2B5EF4-FFF2-40B4-BE49-F238E27FC236}">
                <a16:creationId xmlns:a16="http://schemas.microsoft.com/office/drawing/2014/main" id="{6A048270-C0DB-40B6-9E0A-E5E62F70DF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72200"/>
            <a:ext cx="30384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EB6C8349-4FC7-4DFF-8DEC-200389B306A4}"/>
              </a:ext>
            </a:extLst>
          </p:cNvPr>
          <p:cNvSpPr/>
          <p:nvPr userDrawn="1"/>
        </p:nvSpPr>
        <p:spPr bwMode="auto">
          <a:xfrm>
            <a:off x="171692" y="2600908"/>
            <a:ext cx="9008819" cy="1656184"/>
          </a:xfrm>
          <a:prstGeom prst="rect">
            <a:avLst/>
          </a:prstGeom>
          <a:solidFill>
            <a:schemeClr val="bg1">
              <a:alpha val="5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53216" y="2720197"/>
            <a:ext cx="77724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42007" y="4533069"/>
            <a:ext cx="6400800" cy="118738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15616" y="295658"/>
            <a:ext cx="7342584" cy="1143000"/>
          </a:xfrm>
        </p:spPr>
        <p:txBody>
          <a:bodyPr/>
          <a:lstStyle>
            <a:lvl1pPr algn="l">
              <a:defRPr lang="sv-SE" sz="2800" dirty="0">
                <a:solidFill>
                  <a:srgbClr val="04437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v-SE" dirty="0"/>
              <a:t>Klicka här för att ändra 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1115616" y="1628800"/>
            <a:ext cx="7342584" cy="4467200"/>
          </a:xfrm>
        </p:spPr>
        <p:txBody>
          <a:bodyPr/>
          <a:lstStyle>
            <a:lvl1pPr>
              <a:defRPr sz="28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0C29741E-55EF-4D90-9FD8-4BD8241F16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6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ABEF27FC-23F4-4099-A60D-54998BD05BD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360" y="6406800"/>
            <a:ext cx="6458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84EF4C90-2F8C-4D88-9492-F18A467EC975}"/>
              </a:ext>
            </a:extLst>
          </p:cNvPr>
          <p:cNvSpPr/>
          <p:nvPr userDrawn="1"/>
        </p:nvSpPr>
        <p:spPr bwMode="auto">
          <a:xfrm>
            <a:off x="0" y="0"/>
            <a:ext cx="179512" cy="6858000"/>
          </a:xfrm>
          <a:prstGeom prst="rect">
            <a:avLst/>
          </a:prstGeom>
          <a:solidFill>
            <a:srgbClr val="04437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3" name="Picture 2" descr="Image result for sfm logga">
            <a:extLst>
              <a:ext uri="{FF2B5EF4-FFF2-40B4-BE49-F238E27FC236}">
                <a16:creationId xmlns:a16="http://schemas.microsoft.com/office/drawing/2014/main" id="{34A7441A-1D39-4E54-B408-FCE0BE4D236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66" b="24234"/>
          <a:stretch/>
        </p:blipFill>
        <p:spPr bwMode="auto">
          <a:xfrm>
            <a:off x="198139" y="7572"/>
            <a:ext cx="600922" cy="30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131B397A-552B-4127-BD06-FC1ACEC908C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6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20613-0089-4EEA-93D8-5610E4F94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3C8A2-451D-4B14-BF00-3FE5A3323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4967D-3A9D-4FA6-942E-9BA9D5A635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46DCB-A742-43FA-B926-3C036FF419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0185E-4073-4F4E-B615-1473BFB6E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B5F0B-0ED4-4A54-B5D9-AC075D64B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v-SE" noProof="0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212A4-92C9-4565-A5AC-C5D311BDC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EF449-7916-4DEF-BAD8-FA5E1D66A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343AA-5C01-407B-B701-2A8EE7FED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32656"/>
            <a:ext cx="77724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rubrik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 eaLnBrk="0" hangingPunct="0"/>
            <a:r>
              <a:rPr lang="en-US" dirty="0"/>
              <a:t>Click to edit Master text styles</a:t>
            </a:r>
          </a:p>
          <a:p>
            <a:pPr lvl="1" eaLnBrk="0" hangingPunct="0"/>
            <a:r>
              <a:rPr lang="en-US" dirty="0"/>
              <a:t>Second level</a:t>
            </a:r>
          </a:p>
          <a:p>
            <a:pPr lvl="2" eaLnBrk="0" hangingPunct="0"/>
            <a:r>
              <a:rPr lang="en-US" dirty="0"/>
              <a:t>Third level</a:t>
            </a:r>
          </a:p>
          <a:p>
            <a:pPr lvl="3" eaLnBrk="0" hangingPunct="0"/>
            <a:r>
              <a:rPr lang="en-US" dirty="0"/>
              <a:t>Fourth level</a:t>
            </a:r>
          </a:p>
          <a:p>
            <a:pPr lvl="4" eaLnBrk="0" hangingPunct="0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6A9B1E9-F0AF-4F08-829B-1862030F3A5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4068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477257-8E1F-4BA3-83A9-CD0CD698DE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0F675C6-44DA-4492-BB19-431A7B05989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812360" y="6406800"/>
            <a:ext cx="645840" cy="457200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4A6CFC95-D9BF-4EEF-ADB7-A3B71599DCF6}"/>
              </a:ext>
            </a:extLst>
          </p:cNvPr>
          <p:cNvSpPr/>
          <p:nvPr userDrawn="1"/>
        </p:nvSpPr>
        <p:spPr bwMode="auto">
          <a:xfrm>
            <a:off x="0" y="0"/>
            <a:ext cx="179512" cy="6858000"/>
          </a:xfrm>
          <a:prstGeom prst="rect">
            <a:avLst/>
          </a:prstGeom>
          <a:solidFill>
            <a:srgbClr val="04437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1" name="Picture 2" descr="Image result for sfm logga">
            <a:extLst>
              <a:ext uri="{FF2B5EF4-FFF2-40B4-BE49-F238E27FC236}">
                <a16:creationId xmlns:a16="http://schemas.microsoft.com/office/drawing/2014/main" id="{2BEAAE38-CE7C-468E-9A2A-5FC8BE923FF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66" b="24234"/>
          <a:stretch/>
        </p:blipFill>
        <p:spPr bwMode="auto">
          <a:xfrm>
            <a:off x="198139" y="7572"/>
            <a:ext cx="600922" cy="30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800" dirty="0">
          <a:solidFill>
            <a:srgbClr val="04437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en-US" sz="1800" dirty="0" smtClean="0">
          <a:solidFill>
            <a:srgbClr val="0067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en-US" sz="1800" dirty="0" smtClean="0">
          <a:solidFill>
            <a:srgbClr val="006799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en-US" sz="1800" dirty="0" smtClean="0">
          <a:solidFill>
            <a:srgbClr val="006799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en-US" sz="1800" dirty="0" smtClean="0">
          <a:solidFill>
            <a:srgbClr val="006799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sv-SE" sz="1800" dirty="0">
          <a:solidFill>
            <a:srgbClr val="006799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2914B5E1-05B2-49D0-BD33-780769002E2D}"/>
              </a:ext>
            </a:extLst>
          </p:cNvPr>
          <p:cNvSpPr txBox="1"/>
          <p:nvPr/>
        </p:nvSpPr>
        <p:spPr>
          <a:xfrm rot="19804846">
            <a:off x="748202" y="3093149"/>
            <a:ext cx="7843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800" dirty="0">
                <a:solidFill>
                  <a:schemeClr val="bg1">
                    <a:lumMod val="95000"/>
                    <a:alpha val="39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OBS! ARBETSUNDERLAG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B7835448-2664-4519-AE4C-6E0025354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2720197"/>
            <a:ext cx="8640960" cy="1470025"/>
          </a:xfrm>
        </p:spPr>
        <p:txBody>
          <a:bodyPr anchor="t"/>
          <a:lstStyle/>
          <a:p>
            <a:r>
              <a:rPr lang="sv-SE" sz="4000" dirty="0" err="1"/>
              <a:t>Flyttxml</a:t>
            </a:r>
            <a:endParaRPr lang="sv-SE" sz="4000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4451046-C682-469A-8678-FF5FD7E67E80}"/>
              </a:ext>
            </a:extLst>
          </p:cNvPr>
          <p:cNvSpPr txBox="1"/>
          <p:nvPr/>
        </p:nvSpPr>
        <p:spPr>
          <a:xfrm>
            <a:off x="8318648" y="6307829"/>
            <a:ext cx="501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870316-7004-4777-8C08-53AB0337D68B}" type="slidenum">
              <a:rPr lang="sv-SE" sz="1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</a:t>
            </a:fld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37BE413-A172-4A3E-9756-3E2591325002}"/>
              </a:ext>
            </a:extLst>
          </p:cNvPr>
          <p:cNvSpPr txBox="1">
            <a:spLocks/>
          </p:cNvSpPr>
          <p:nvPr/>
        </p:nvSpPr>
        <p:spPr>
          <a:xfrm>
            <a:off x="398386" y="3455209"/>
            <a:ext cx="8062046" cy="73501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en-US" sz="1800" dirty="0" smtClean="0">
                <a:solidFill>
                  <a:srgbClr val="0067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lang="en-US" sz="1800" dirty="0" smtClean="0">
                <a:solidFill>
                  <a:srgbClr val="0067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en-US" sz="1800" dirty="0" smtClean="0">
                <a:solidFill>
                  <a:srgbClr val="0067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lang="en-US" sz="1800" dirty="0" smtClean="0">
                <a:solidFill>
                  <a:srgbClr val="0067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lang="sv-SE" sz="1800" dirty="0">
                <a:solidFill>
                  <a:srgbClr val="0067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sv-SE" dirty="0">
              <a:solidFill>
                <a:srgbClr val="005D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181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7C5137-B445-446C-B236-EAF1850B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/>
              <a:t>Bakgrund – </a:t>
            </a:r>
            <a:r>
              <a:rPr lang="sv-SE" sz="3600" dirty="0" err="1"/>
              <a:t>minPensions</a:t>
            </a:r>
            <a:r>
              <a:rPr lang="sv-SE" sz="3600" dirty="0"/>
              <a:t> uppdrag </a:t>
            </a:r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04360E89-A911-436D-B689-55EF3A5C9AA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602432" y="1773238"/>
            <a:ext cx="8037512" cy="384651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AE5149B0-A80D-4352-AE98-74B4151AA8DF}"/>
              </a:ext>
            </a:extLst>
          </p:cNvPr>
          <p:cNvSpPr txBox="1"/>
          <p:nvPr/>
        </p:nvSpPr>
        <p:spPr>
          <a:xfrm>
            <a:off x="528049" y="1319128"/>
            <a:ext cx="28055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u="sng" dirty="0">
                <a:latin typeface="Arial" panose="020B0604020202020204" pitchFamily="34" charset="0"/>
                <a:cs typeface="Arial" panose="020B0604020202020204" pitchFamily="34" charset="0"/>
              </a:rPr>
              <a:t>Från </a:t>
            </a:r>
            <a:r>
              <a:rPr lang="sv-SE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minPensions</a:t>
            </a:r>
            <a:r>
              <a:rPr lang="sv-SE" sz="1600" u="sng" dirty="0">
                <a:latin typeface="Arial" panose="020B0604020202020204" pitchFamily="34" charset="0"/>
                <a:cs typeface="Arial" panose="020B0604020202020204" pitchFamily="34" charset="0"/>
              </a:rPr>
              <a:t> underlag: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100994A-B66C-44E8-BC92-35E8573DD9AC}"/>
              </a:ext>
            </a:extLst>
          </p:cNvPr>
          <p:cNvSpPr/>
          <p:nvPr/>
        </p:nvSpPr>
        <p:spPr>
          <a:xfrm>
            <a:off x="539552" y="5775965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800" i="1" dirty="0">
                <a:solidFill>
                  <a:srgbClr val="590D59"/>
                </a:solidFill>
                <a:latin typeface="Helvetica" panose="020B0604020202020204" pitchFamily="34" charset="0"/>
              </a:rPr>
              <a:t>Svensk Försäkrings styrelse beslutade den 9 oktober om att uppdra åt </a:t>
            </a:r>
            <a:r>
              <a:rPr lang="sv-SE" sz="1800" i="1" dirty="0" err="1">
                <a:solidFill>
                  <a:srgbClr val="590D59"/>
                </a:solidFill>
                <a:latin typeface="Helvetica" panose="020B0604020202020204" pitchFamily="34" charset="0"/>
              </a:rPr>
              <a:t>minPension</a:t>
            </a:r>
            <a:r>
              <a:rPr lang="sv-SE" sz="1800" i="1" dirty="0">
                <a:solidFill>
                  <a:srgbClr val="590D59"/>
                </a:solidFill>
                <a:latin typeface="Helvetica" panose="020B0604020202020204" pitchFamily="34" charset="0"/>
              </a:rPr>
              <a:t> att vidareutveckla och lansera lösningen</a:t>
            </a:r>
            <a:endParaRPr lang="sv-SE" sz="1800" i="1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DD85C2D-26A5-4223-9E44-802F566918F6}"/>
              </a:ext>
            </a:extLst>
          </p:cNvPr>
          <p:cNvSpPr/>
          <p:nvPr/>
        </p:nvSpPr>
        <p:spPr bwMode="auto">
          <a:xfrm>
            <a:off x="570866" y="1743632"/>
            <a:ext cx="8177598" cy="4680520"/>
          </a:xfrm>
          <a:prstGeom prst="rect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25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9C8F6F-AA8D-47E7-ACDB-69C00FB8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260648"/>
            <a:ext cx="7342584" cy="1143000"/>
          </a:xfrm>
        </p:spPr>
        <p:txBody>
          <a:bodyPr/>
          <a:lstStyle/>
          <a:p>
            <a:r>
              <a:rPr lang="sv-SE" dirty="0"/>
              <a:t>Digital process för flyttbladsinformation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A048C9-35A8-4433-B5EC-29DEE0BA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844824"/>
            <a:ext cx="5472608" cy="4752528"/>
          </a:xfrm>
        </p:spPr>
        <p:txBody>
          <a:bodyPr/>
          <a:lstStyle/>
          <a:p>
            <a:r>
              <a:rPr lang="sv-SE" sz="1600" dirty="0"/>
              <a:t>Att gå från </a:t>
            </a:r>
            <a:r>
              <a:rPr lang="sv-SE" sz="1600" dirty="0" err="1"/>
              <a:t>Flyttblad</a:t>
            </a:r>
            <a:r>
              <a:rPr lang="sv-SE" sz="1600" dirty="0"/>
              <a:t> på papper till att bli digital kräver att hela processen definieras. Med papper är innehållet densamma, men processen kan variera. </a:t>
            </a:r>
            <a:br>
              <a:rPr lang="sv-SE" sz="1600" dirty="0"/>
            </a:br>
            <a:r>
              <a:rPr lang="sv-SE" sz="1600" dirty="0"/>
              <a:t>När man skapar en digital lösning omfattas inte bara informationsinnehållet, även processen definieras. </a:t>
            </a:r>
            <a:br>
              <a:rPr lang="sv-SE" sz="1600" dirty="0"/>
            </a:br>
            <a:endParaRPr lang="sv-SE" sz="1600" dirty="0"/>
          </a:p>
          <a:p>
            <a:r>
              <a:rPr lang="sv-SE" sz="1600" dirty="0" err="1"/>
              <a:t>minPension</a:t>
            </a:r>
            <a:r>
              <a:rPr lang="sv-SE" sz="1600" dirty="0"/>
              <a:t> förslag har tagit sin utgångspunkt i Svensk Försäkrings ”</a:t>
            </a:r>
            <a:r>
              <a:rPr lang="sv-SE" sz="1600" i="1" dirty="0"/>
              <a:t>Rekommendation – Informationsgivning i samband med flytt av en pensionsförsäkrings värde</a:t>
            </a:r>
            <a:r>
              <a:rPr lang="sv-SE" sz="1600" dirty="0"/>
              <a:t>”. Den omfattar endast informationsinnehåll. </a:t>
            </a:r>
            <a:br>
              <a:rPr lang="sv-SE" sz="1600" dirty="0"/>
            </a:br>
            <a:endParaRPr lang="sv-SE" sz="1600" dirty="0"/>
          </a:p>
          <a:p>
            <a:r>
              <a:rPr lang="sv-SE" sz="1600" dirty="0"/>
              <a:t>Svensk Försäkring har inte fastställt någon rekommendation rörande processen mellan kund, försäkringsbolag och dess distributionskanaler. </a:t>
            </a:r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endParaRPr lang="sv-SE" sz="1600" dirty="0"/>
          </a:p>
          <a:p>
            <a:endParaRPr lang="sv-SE" sz="1600" dirty="0"/>
          </a:p>
        </p:txBody>
      </p:sp>
      <p:sp>
        <p:nvSpPr>
          <p:cNvPr id="4" name="Pratbubbla: rektangel med rundade hörn 3">
            <a:extLst>
              <a:ext uri="{FF2B5EF4-FFF2-40B4-BE49-F238E27FC236}">
                <a16:creationId xmlns:a16="http://schemas.microsoft.com/office/drawing/2014/main" id="{74F1A01A-FB02-4A06-A78A-B40072C671D5}"/>
              </a:ext>
            </a:extLst>
          </p:cNvPr>
          <p:cNvSpPr/>
          <p:nvPr/>
        </p:nvSpPr>
        <p:spPr bwMode="auto">
          <a:xfrm>
            <a:off x="6984268" y="2286000"/>
            <a:ext cx="2088232" cy="1143000"/>
          </a:xfrm>
          <a:prstGeom prst="wedgeRoundRectCallout">
            <a:avLst>
              <a:gd name="adj1" fmla="val -97966"/>
              <a:gd name="adj2" fmla="val -48649"/>
              <a:gd name="adj3" fmla="val 16667"/>
            </a:avLst>
          </a:prstGeom>
          <a:solidFill>
            <a:srgbClr val="9ABCC6"/>
          </a:solidFill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Detta gäller i alla typer av digital transformation av papper/blanketter </a:t>
            </a:r>
            <a:r>
              <a:rPr kumimoji="0" lang="sv-SE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kumimoji="0" lang="sv-S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5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A77E0B-210B-4391-89B5-9F1DC53EB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SFMs förslag på process/arkitektur avseende digitala </a:t>
            </a:r>
            <a:r>
              <a:rPr lang="sv-SE" dirty="0" err="1"/>
              <a:t>flyttblad</a:t>
            </a:r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8A93396-7BE5-4CA5-8270-950F5E04C070}"/>
              </a:ext>
            </a:extLst>
          </p:cNvPr>
          <p:cNvSpPr/>
          <p:nvPr/>
        </p:nvSpPr>
        <p:spPr bwMode="auto">
          <a:xfrm>
            <a:off x="5919274" y="3279918"/>
            <a:ext cx="2160240" cy="934289"/>
          </a:xfrm>
          <a:prstGeom prst="rect">
            <a:avLst/>
          </a:prstGeom>
          <a:solidFill>
            <a:srgbClr val="FFEC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”OMBUD”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50" dirty="0">
                <a:latin typeface="Arial" panose="020B0604020202020204" pitchFamily="34" charset="0"/>
                <a:cs typeface="Arial" panose="020B0604020202020204" pitchFamily="34" charset="0"/>
              </a:rPr>
              <a:t>Försäkringsbolag, Förmedlare mm </a:t>
            </a:r>
            <a:endParaRPr kumimoji="0" lang="sv-SE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742AFAA-2FDE-4EBF-B8B6-EE7AEF497792}"/>
              </a:ext>
            </a:extLst>
          </p:cNvPr>
          <p:cNvSpPr txBox="1"/>
          <p:nvPr/>
        </p:nvSpPr>
        <p:spPr>
          <a:xfrm>
            <a:off x="6190301" y="5518973"/>
            <a:ext cx="1701903" cy="57708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1050" dirty="0">
                <a:latin typeface="Arial" panose="020B0604020202020204" pitchFamily="34" charset="0"/>
                <a:cs typeface="Arial" panose="020B0604020202020204" pitchFamily="34" charset="0"/>
              </a:rPr>
              <a:t>Bransch-gemensam standard för digital flyttinfo – S4I</a:t>
            </a:r>
          </a:p>
        </p:txBody>
      </p:sp>
      <p:pic>
        <p:nvPicPr>
          <p:cNvPr id="7" name="Bild 6" descr="Man">
            <a:extLst>
              <a:ext uri="{FF2B5EF4-FFF2-40B4-BE49-F238E27FC236}">
                <a16:creationId xmlns:a16="http://schemas.microsoft.com/office/drawing/2014/main" id="{AD55C56B-018C-4BAF-94AC-40FF50722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2204" y="1988840"/>
            <a:ext cx="1173891" cy="1173891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F186AFA3-835C-4A7C-87FA-5D7632B8E255}"/>
              </a:ext>
            </a:extLst>
          </p:cNvPr>
          <p:cNvSpPr txBox="1"/>
          <p:nvPr/>
        </p:nvSpPr>
        <p:spPr>
          <a:xfrm>
            <a:off x="3851920" y="4214207"/>
            <a:ext cx="1704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dirty="0">
                <a:latin typeface="Arial" panose="020B0604020202020204" pitchFamily="34" charset="0"/>
                <a:cs typeface="Arial" panose="020B0604020202020204" pitchFamily="34" charset="0"/>
              </a:rPr>
              <a:t>Utan fullmakt kan man inte agera som ombud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25CB0CF-A8CD-428A-8A1A-4ABCF656DA5D}"/>
              </a:ext>
            </a:extLst>
          </p:cNvPr>
          <p:cNvSpPr txBox="1"/>
          <p:nvPr/>
        </p:nvSpPr>
        <p:spPr>
          <a:xfrm>
            <a:off x="2343568" y="3279918"/>
            <a:ext cx="2455912" cy="738664"/>
          </a:xfrm>
          <a:prstGeom prst="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Fullmaktskollen</a:t>
            </a:r>
          </a:p>
          <a:p>
            <a:pPr algn="ctr"/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Koppling: vinklad 12">
            <a:extLst>
              <a:ext uri="{FF2B5EF4-FFF2-40B4-BE49-F238E27FC236}">
                <a16:creationId xmlns:a16="http://schemas.microsoft.com/office/drawing/2014/main" id="{B4DFDADB-F7B9-472F-9864-98DE79DEBAE1}"/>
              </a:ext>
            </a:extLst>
          </p:cNvPr>
          <p:cNvCxnSpPr>
            <a:cxnSpLocks/>
            <a:stCxn id="9" idx="0"/>
            <a:endCxn id="7" idx="1"/>
          </p:cNvCxnSpPr>
          <p:nvPr/>
        </p:nvCxnSpPr>
        <p:spPr bwMode="auto">
          <a:xfrm rot="5400000" flipH="1" flipV="1">
            <a:off x="3564798" y="2582512"/>
            <a:ext cx="704132" cy="69068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66173F6F-BBA8-4946-92B1-EEB8F450030D}"/>
              </a:ext>
            </a:extLst>
          </p:cNvPr>
          <p:cNvCxnSpPr>
            <a:cxnSpLocks/>
            <a:stCxn id="7" idx="2"/>
            <a:endCxn id="7" idx="2"/>
          </p:cNvCxnSpPr>
          <p:nvPr/>
        </p:nvCxnSpPr>
        <p:spPr bwMode="auto">
          <a:xfrm>
            <a:off x="4849150" y="3162731"/>
            <a:ext cx="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Rak pilkoppling 22">
            <a:extLst>
              <a:ext uri="{FF2B5EF4-FFF2-40B4-BE49-F238E27FC236}">
                <a16:creationId xmlns:a16="http://schemas.microsoft.com/office/drawing/2014/main" id="{0C1A1357-280B-491D-B50B-D87A526B959D}"/>
              </a:ext>
            </a:extLst>
          </p:cNvPr>
          <p:cNvCxnSpPr>
            <a:cxnSpLocks/>
            <a:stCxn id="9" idx="2"/>
            <a:endCxn id="33" idx="0"/>
          </p:cNvCxnSpPr>
          <p:nvPr/>
        </p:nvCxnSpPr>
        <p:spPr bwMode="auto">
          <a:xfrm flipH="1">
            <a:off x="2447764" y="4018582"/>
            <a:ext cx="1123760" cy="13081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Rak pilkoppling 24">
            <a:extLst>
              <a:ext uri="{FF2B5EF4-FFF2-40B4-BE49-F238E27FC236}">
                <a16:creationId xmlns:a16="http://schemas.microsoft.com/office/drawing/2014/main" id="{8791CA03-C9B0-40A3-9FF0-2A7F001A656C}"/>
              </a:ext>
            </a:extLst>
          </p:cNvPr>
          <p:cNvCxnSpPr>
            <a:cxnSpLocks/>
            <a:stCxn id="7" idx="3"/>
            <a:endCxn id="4" idx="0"/>
          </p:cNvCxnSpPr>
          <p:nvPr/>
        </p:nvCxnSpPr>
        <p:spPr bwMode="auto">
          <a:xfrm>
            <a:off x="5436095" y="2575786"/>
            <a:ext cx="1563299" cy="7041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Rektangel 25">
            <a:extLst>
              <a:ext uri="{FF2B5EF4-FFF2-40B4-BE49-F238E27FC236}">
                <a16:creationId xmlns:a16="http://schemas.microsoft.com/office/drawing/2014/main" id="{B650EB6B-2951-44A8-A9C3-288EAB50FC39}"/>
              </a:ext>
            </a:extLst>
          </p:cNvPr>
          <p:cNvSpPr/>
          <p:nvPr/>
        </p:nvSpPr>
        <p:spPr bwMode="auto">
          <a:xfrm>
            <a:off x="1115616" y="1482357"/>
            <a:ext cx="1735196" cy="360040"/>
          </a:xfrm>
          <a:prstGeom prst="rect">
            <a:avLst/>
          </a:prstGeom>
          <a:solidFill>
            <a:srgbClr val="9ABCC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Mottagare av fullmakt (BKP) = Försäkringsbolag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C072E562-0104-4B76-8B64-9F498F472668}"/>
              </a:ext>
            </a:extLst>
          </p:cNvPr>
          <p:cNvSpPr/>
          <p:nvPr/>
        </p:nvSpPr>
        <p:spPr bwMode="auto">
          <a:xfrm>
            <a:off x="1115615" y="2002034"/>
            <a:ext cx="1735197" cy="360040"/>
          </a:xfrm>
          <a:prstGeom prst="rect">
            <a:avLst/>
          </a:prstGeom>
          <a:solidFill>
            <a:srgbClr val="9ABCC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Fullmaktshavare = Förmedlare, andra ombud</a:t>
            </a:r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317C13DB-CC33-45AF-96A5-F66A56DD06C6}"/>
              </a:ext>
            </a:extLst>
          </p:cNvPr>
          <p:cNvSpPr txBox="1"/>
          <p:nvPr/>
        </p:nvSpPr>
        <p:spPr>
          <a:xfrm>
            <a:off x="4472429" y="1776136"/>
            <a:ext cx="7307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dirty="0">
                <a:latin typeface="Arial" panose="020B0604020202020204" pitchFamily="34" charset="0"/>
                <a:cs typeface="Arial" panose="020B0604020202020204" pitchFamily="34" charset="0"/>
              </a:rPr>
              <a:t>KUND</a:t>
            </a: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4BE7BFFE-0111-4F22-A061-69FFD5046735}"/>
              </a:ext>
            </a:extLst>
          </p:cNvPr>
          <p:cNvSpPr/>
          <p:nvPr/>
        </p:nvSpPr>
        <p:spPr bwMode="auto">
          <a:xfrm>
            <a:off x="1691680" y="5326711"/>
            <a:ext cx="1512168" cy="827634"/>
          </a:xfrm>
          <a:prstGeom prst="rect">
            <a:avLst/>
          </a:prstGeom>
          <a:solidFill>
            <a:srgbClr val="0067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Försäkrings-bolag A</a:t>
            </a:r>
            <a:endParaRPr kumimoji="0" lang="sv-SE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04CA6C62-383B-44E4-8796-A9A9A5B837C3}"/>
              </a:ext>
            </a:extLst>
          </p:cNvPr>
          <p:cNvSpPr/>
          <p:nvPr/>
        </p:nvSpPr>
        <p:spPr bwMode="auto">
          <a:xfrm>
            <a:off x="3851920" y="5337670"/>
            <a:ext cx="1512168" cy="827634"/>
          </a:xfrm>
          <a:prstGeom prst="rect">
            <a:avLst/>
          </a:prstGeom>
          <a:solidFill>
            <a:srgbClr val="0067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Försäkrings-bolag B</a:t>
            </a:r>
            <a:endParaRPr kumimoji="0" lang="sv-SE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A08ADB0C-D6A4-4D0B-A203-527A781AE88D}"/>
              </a:ext>
            </a:extLst>
          </p:cNvPr>
          <p:cNvSpPr txBox="1"/>
          <p:nvPr/>
        </p:nvSpPr>
        <p:spPr>
          <a:xfrm>
            <a:off x="6228184" y="4509120"/>
            <a:ext cx="16249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dirty="0">
                <a:latin typeface="Arial" panose="020B0604020202020204" pitchFamily="34" charset="0"/>
                <a:cs typeface="Arial" panose="020B0604020202020204" pitchFamily="34" charset="0"/>
              </a:rPr>
              <a:t>Efterfrågar information enligt branschstandard för flyttinfo</a:t>
            </a:r>
          </a:p>
        </p:txBody>
      </p:sp>
      <p:cxnSp>
        <p:nvCxnSpPr>
          <p:cNvPr id="40" name="Rak pilkoppling 39">
            <a:extLst>
              <a:ext uri="{FF2B5EF4-FFF2-40B4-BE49-F238E27FC236}">
                <a16:creationId xmlns:a16="http://schemas.microsoft.com/office/drawing/2014/main" id="{0DC21C21-40DE-45F4-BCE3-BA71AC6BC7D0}"/>
              </a:ext>
            </a:extLst>
          </p:cNvPr>
          <p:cNvCxnSpPr>
            <a:cxnSpLocks/>
            <a:stCxn id="4" idx="2"/>
            <a:endCxn id="33" idx="0"/>
          </p:cNvCxnSpPr>
          <p:nvPr/>
        </p:nvCxnSpPr>
        <p:spPr bwMode="auto">
          <a:xfrm flipH="1">
            <a:off x="2447764" y="4214207"/>
            <a:ext cx="4551630" cy="1112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Rak pilkoppling 41">
            <a:extLst>
              <a:ext uri="{FF2B5EF4-FFF2-40B4-BE49-F238E27FC236}">
                <a16:creationId xmlns:a16="http://schemas.microsoft.com/office/drawing/2014/main" id="{8A8A9AFE-AF86-4F01-9A6D-4FB054C56305}"/>
              </a:ext>
            </a:extLst>
          </p:cNvPr>
          <p:cNvCxnSpPr>
            <a:cxnSpLocks/>
            <a:stCxn id="4" idx="2"/>
            <a:endCxn id="34" idx="0"/>
          </p:cNvCxnSpPr>
          <p:nvPr/>
        </p:nvCxnSpPr>
        <p:spPr bwMode="auto">
          <a:xfrm flipH="1">
            <a:off x="4608004" y="4214207"/>
            <a:ext cx="2391390" cy="11234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3" name="Rektangel: rundade hörn 42">
            <a:extLst>
              <a:ext uri="{FF2B5EF4-FFF2-40B4-BE49-F238E27FC236}">
                <a16:creationId xmlns:a16="http://schemas.microsoft.com/office/drawing/2014/main" id="{365CCAA6-3D11-4B5A-BE11-C7C63A044E45}"/>
              </a:ext>
            </a:extLst>
          </p:cNvPr>
          <p:cNvSpPr/>
          <p:nvPr/>
        </p:nvSpPr>
        <p:spPr bwMode="auto">
          <a:xfrm>
            <a:off x="7122071" y="1490720"/>
            <a:ext cx="1693290" cy="1914224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4" name="textruta 43">
            <a:extLst>
              <a:ext uri="{FF2B5EF4-FFF2-40B4-BE49-F238E27FC236}">
                <a16:creationId xmlns:a16="http://schemas.microsoft.com/office/drawing/2014/main" id="{0E5067E3-1F73-4CBF-A60F-D16ACEDC8ADA}"/>
              </a:ext>
            </a:extLst>
          </p:cNvPr>
          <p:cNvSpPr txBox="1"/>
          <p:nvPr/>
        </p:nvSpPr>
        <p:spPr>
          <a:xfrm>
            <a:off x="7122072" y="1548219"/>
            <a:ext cx="16932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dirty="0">
                <a:latin typeface="Arial" panose="020B0604020202020204" pitchFamily="34" charset="0"/>
                <a:cs typeface="Arial" panose="020B0604020202020204" pitchFamily="34" charset="0"/>
              </a:rPr>
              <a:t>Flyttinfo-vy för kunden på ombudets hemsida </a:t>
            </a:r>
          </a:p>
        </p:txBody>
      </p:sp>
      <p:sp>
        <p:nvSpPr>
          <p:cNvPr id="45" name="Rektangel: rundade hörn 44">
            <a:extLst>
              <a:ext uri="{FF2B5EF4-FFF2-40B4-BE49-F238E27FC236}">
                <a16:creationId xmlns:a16="http://schemas.microsoft.com/office/drawing/2014/main" id="{38D6AF2F-7E57-4AB9-8A25-65E421B735AE}"/>
              </a:ext>
            </a:extLst>
          </p:cNvPr>
          <p:cNvSpPr/>
          <p:nvPr/>
        </p:nvSpPr>
        <p:spPr bwMode="auto">
          <a:xfrm>
            <a:off x="7211195" y="2261944"/>
            <a:ext cx="726260" cy="922414"/>
          </a:xfrm>
          <a:prstGeom prst="roundRect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Försäkring A</a:t>
            </a:r>
          </a:p>
        </p:txBody>
      </p:sp>
      <p:sp>
        <p:nvSpPr>
          <p:cNvPr id="46" name="Rektangel: rundade hörn 45">
            <a:extLst>
              <a:ext uri="{FF2B5EF4-FFF2-40B4-BE49-F238E27FC236}">
                <a16:creationId xmlns:a16="http://schemas.microsoft.com/office/drawing/2014/main" id="{9C934356-2247-4B28-B39D-DA5148F1C9A1}"/>
              </a:ext>
            </a:extLst>
          </p:cNvPr>
          <p:cNvSpPr/>
          <p:nvPr/>
        </p:nvSpPr>
        <p:spPr bwMode="auto">
          <a:xfrm>
            <a:off x="8009463" y="2261944"/>
            <a:ext cx="726260" cy="922414"/>
          </a:xfrm>
          <a:prstGeom prst="roundRect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sv-SE" sz="1050" dirty="0">
                <a:latin typeface="Arial" panose="020B0604020202020204" pitchFamily="34" charset="0"/>
                <a:cs typeface="Arial" panose="020B0604020202020204" pitchFamily="34" charset="0"/>
              </a:rPr>
              <a:t>Försäkring B</a:t>
            </a:r>
          </a:p>
        </p:txBody>
      </p:sp>
      <p:cxnSp>
        <p:nvCxnSpPr>
          <p:cNvPr id="50" name="Rak pilkoppling 49">
            <a:extLst>
              <a:ext uri="{FF2B5EF4-FFF2-40B4-BE49-F238E27FC236}">
                <a16:creationId xmlns:a16="http://schemas.microsoft.com/office/drawing/2014/main" id="{B7122A5E-0C81-472A-9D70-0646BA6B5E9F}"/>
              </a:ext>
            </a:extLst>
          </p:cNvPr>
          <p:cNvCxnSpPr>
            <a:cxnSpLocks/>
            <a:stCxn id="9" idx="2"/>
            <a:endCxn id="34" idx="0"/>
          </p:cNvCxnSpPr>
          <p:nvPr/>
        </p:nvCxnSpPr>
        <p:spPr bwMode="auto">
          <a:xfrm>
            <a:off x="3571524" y="4018582"/>
            <a:ext cx="1036480" cy="1319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ABF7D45D-3C37-4E3E-96D3-B3AA97537AA2}"/>
              </a:ext>
            </a:extLst>
          </p:cNvPr>
          <p:cNvSpPr/>
          <p:nvPr/>
        </p:nvSpPr>
        <p:spPr bwMode="auto">
          <a:xfrm>
            <a:off x="1565984" y="3392223"/>
            <a:ext cx="984964" cy="496229"/>
          </a:xfrm>
          <a:prstGeom prst="roundRect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Ombuds-register</a:t>
            </a:r>
          </a:p>
        </p:txBody>
      </p:sp>
    </p:spTree>
    <p:extLst>
      <p:ext uri="{BB962C8B-B14F-4D97-AF65-F5344CB8AC3E}">
        <p14:creationId xmlns:p14="http://schemas.microsoft.com/office/powerpoint/2010/main" val="997452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53F747-6E35-4643-816A-6DC500D50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Förslag till beslut avseende uppdrag ”</a:t>
            </a:r>
            <a:r>
              <a:rPr lang="sv-SE" dirty="0" err="1"/>
              <a:t>flyttxml</a:t>
            </a:r>
            <a:r>
              <a:rPr lang="sv-SE" dirty="0"/>
              <a:t>”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266C34-8760-429E-A04A-ADC6DD75B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605" y="1628800"/>
            <a:ext cx="7342584" cy="4467200"/>
          </a:xfrm>
        </p:spPr>
        <p:txBody>
          <a:bodyPr/>
          <a:lstStyle/>
          <a:p>
            <a:pPr marL="0" indent="0">
              <a:buNone/>
            </a:pPr>
            <a:r>
              <a:rPr lang="sv-SE" sz="1800" dirty="0"/>
              <a:t>Standarder för digitala tjänster avseende format och struktur bör ägas och förvaltas inom S4I - likt </a:t>
            </a:r>
            <a:r>
              <a:rPr lang="sv-SE" sz="1800" dirty="0" err="1"/>
              <a:t>MISLife</a:t>
            </a:r>
            <a:r>
              <a:rPr lang="sv-SE" sz="1800" dirty="0"/>
              <a:t> och Provisionsfil</a:t>
            </a:r>
          </a:p>
          <a:p>
            <a:endParaRPr lang="sv-SE" sz="1800" dirty="0"/>
          </a:p>
          <a:p>
            <a:r>
              <a:rPr lang="sv-SE" sz="1800" dirty="0"/>
              <a:t>Uppdra åt Angelica Nevenstam att till nästa standardiseringsutskottsmöte (28 november 2019) ta fram följande underlag vad gäller </a:t>
            </a:r>
            <a:r>
              <a:rPr lang="sv-SE" sz="1800" dirty="0" err="1"/>
              <a:t>flyttxml</a:t>
            </a:r>
            <a:r>
              <a:rPr lang="sv-SE" sz="1800" dirty="0"/>
              <a:t>:</a:t>
            </a:r>
          </a:p>
          <a:p>
            <a:endParaRPr lang="sv-SE" sz="1800" dirty="0"/>
          </a:p>
          <a:p>
            <a:pPr lvl="1"/>
            <a:r>
              <a:rPr lang="sv-SE" sz="1800" dirty="0"/>
              <a:t>Struktur och innehåll</a:t>
            </a:r>
          </a:p>
          <a:p>
            <a:pPr lvl="1"/>
            <a:r>
              <a:rPr lang="sv-SE" sz="1800" dirty="0"/>
              <a:t>förslag på tidsplan</a:t>
            </a:r>
          </a:p>
          <a:p>
            <a:pPr lvl="1"/>
            <a:r>
              <a:rPr lang="sv-SE" sz="1800" dirty="0"/>
              <a:t>kostnad för projektet</a:t>
            </a:r>
          </a:p>
          <a:p>
            <a:pPr lvl="1"/>
            <a:r>
              <a:rPr lang="sv-SE" sz="1800" dirty="0"/>
              <a:t>resursbehov </a:t>
            </a:r>
          </a:p>
        </p:txBody>
      </p:sp>
    </p:spTree>
    <p:extLst>
      <p:ext uri="{BB962C8B-B14F-4D97-AF65-F5344CB8AC3E}">
        <p14:creationId xmlns:p14="http://schemas.microsoft.com/office/powerpoint/2010/main" val="1077173144"/>
      </p:ext>
    </p:extLst>
  </p:cSld>
  <p:clrMapOvr>
    <a:masterClrMapping/>
  </p:clrMapOvr>
</p:sld>
</file>

<file path=ppt/theme/theme1.xml><?xml version="1.0" encoding="utf-8"?>
<a:theme xmlns:a="http://schemas.openxmlformats.org/drawingml/2006/main" name="Tom presentation">
  <a:themeElements>
    <a:clrScheme name="Tom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om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TKAST_SFM analys Flyttbladsinformation 2019-05-06" id="{5BA454C6-8CC2-495B-A9AC-8AE75761E0B0}" vid="{9E91F532-2636-42A3-B185-56E1840A910B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7" ma:contentTypeDescription="Skapa ett nytt dokument." ma:contentTypeScope="" ma:versionID="5d2ac6c04ee582ff70715f1864f105ef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d32e6a9cec073acfd8556648820640c0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6c93f85-cd31-4b4a-a11a-b06d1ada9167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EF6FE8-D1D5-414A-BDBD-BE7927872D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19a66b-183d-486e-8375-7f63ccf28191"/>
    <ds:schemaRef ds:uri="06c93f85-cd31-4b4a-a11a-b06d1ada91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078E58-EFD0-4DA9-8643-01C9BC18BF29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6c93f85-cd31-4b4a-a11a-b06d1ada9167"/>
    <ds:schemaRef ds:uri="7a19a66b-183d-486e-8375-7f63ccf2819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61A020-7CF9-4173-8296-6D3063BE0D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UTKAST_SFM analys Flyttbladsinformation 2019-05-06</Template>
  <TotalTime>589</TotalTime>
  <Words>202</Words>
  <Application>Microsoft Office PowerPoint</Application>
  <PresentationFormat>Bildspel på skärmen (4:3)</PresentationFormat>
  <Paragraphs>40</Paragraphs>
  <Slides>5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Helvetica</vt:lpstr>
      <vt:lpstr>Times New Roman</vt:lpstr>
      <vt:lpstr>Tom presentation</vt:lpstr>
      <vt:lpstr>Flyttxml</vt:lpstr>
      <vt:lpstr>Bakgrund – minPensions uppdrag </vt:lpstr>
      <vt:lpstr>Digital process för flyttbladsinformation</vt:lpstr>
      <vt:lpstr>SFMs förslag på process/arkitektur avseende digitala flyttblad</vt:lpstr>
      <vt:lpstr>Förslag till beslut avseende uppdrag ”flyttxml”  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Flyttbladsinformation</dc:title>
  <dc:creator>Angelica Nevenstam</dc:creator>
  <cp:lastModifiedBy>Karin Lindblad</cp:lastModifiedBy>
  <cp:revision>39</cp:revision>
  <cp:lastPrinted>2018-05-14T15:22:08Z</cp:lastPrinted>
  <dcterms:created xsi:type="dcterms:W3CDTF">2019-05-20T08:06:13Z</dcterms:created>
  <dcterms:modified xsi:type="dcterms:W3CDTF">2019-09-20T14:20:00Z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  <property fmtid="{D5CDD505-2E9C-101B-9397-08002B2CF9AE}" pid="3" name="Order">
    <vt:r8>1133600</vt:r8>
  </property>
  <property fmtid="{D5CDD505-2E9C-101B-9397-08002B2CF9AE}" pid="4" name="xd_ProgID">
    <vt:lpwstr/>
  </property>
  <property fmtid="{D5CDD505-2E9C-101B-9397-08002B2CF9AE}" pid="5" name="_CopySource">
    <vt:lpwstr>https://sfm2.sharepoint.com/sites/Gemensam/Delade dokument/Årsstämma 2016/Dagordning.pptx</vt:lpwstr>
  </property>
  <property fmtid="{D5CDD505-2E9C-101B-9397-08002B2CF9AE}" pid="6" name="TemplateUrl">
    <vt:lpwstr/>
  </property>
  <property fmtid="{D5CDD505-2E9C-101B-9397-08002B2CF9AE}" pid="7" name="xd_Signature">
    <vt:bool>false</vt:bool>
  </property>
  <property fmtid="{D5CDD505-2E9C-101B-9397-08002B2CF9AE}" pid="8" name="ComplianceAssetId">
    <vt:lpwstr/>
  </property>
</Properties>
</file>