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Override1.xml" ContentType="application/vnd.openxmlformats-officedocument.themeOverride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96" r:id="rId4"/>
  </p:sldMasterIdLst>
  <p:notesMasterIdLst>
    <p:notesMasterId r:id="rId14"/>
  </p:notesMasterIdLst>
  <p:handoutMasterIdLst>
    <p:handoutMasterId r:id="rId15"/>
  </p:handoutMasterIdLst>
  <p:sldIdLst>
    <p:sldId id="479" r:id="rId5"/>
    <p:sldId id="505" r:id="rId6"/>
    <p:sldId id="502" r:id="rId7"/>
    <p:sldId id="496" r:id="rId8"/>
    <p:sldId id="506" r:id="rId9"/>
    <p:sldId id="292" r:id="rId10"/>
    <p:sldId id="511" r:id="rId11"/>
    <p:sldId id="510" r:id="rId12"/>
    <p:sldId id="469" r:id="rId13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1" userDrawn="1">
          <p15:clr>
            <a:srgbClr val="A4A3A4"/>
          </p15:clr>
        </p15:guide>
        <p15:guide id="2" pos="2133" userDrawn="1">
          <p15:clr>
            <a:srgbClr val="A4A3A4"/>
          </p15:clr>
        </p15:guide>
        <p15:guide id="3" orient="horz" pos="3128">
          <p15:clr>
            <a:srgbClr val="A4A3A4"/>
          </p15:clr>
        </p15:guide>
        <p15:guide id="4" pos="2142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ABCC6"/>
    <a:srgbClr val="7FAEC1"/>
    <a:srgbClr val="005D83"/>
    <a:srgbClr val="006799"/>
    <a:srgbClr val="6767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202B0CA-FC54-4496-8BCA-5EF66A818D29}" styleName="Mörkt forma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BC89EF96-8CEA-46FF-86C4-4CE0E7609802}" styleName="Ljust format 3 - Dekorfärg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301B821-A1FF-4177-AEE7-76D212191A09}" styleName="Mellanmörkt format 1 - Dekorfärg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820" autoAdjust="0"/>
    <p:restoredTop sz="89374" autoAdjust="0"/>
  </p:normalViewPr>
  <p:slideViewPr>
    <p:cSldViewPr>
      <p:cViewPr varScale="1">
        <p:scale>
          <a:sx n="93" d="100"/>
          <a:sy n="93" d="100"/>
        </p:scale>
        <p:origin x="1206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>
      <p:cViewPr varScale="1">
        <p:scale>
          <a:sx n="58" d="100"/>
          <a:sy n="58" d="100"/>
        </p:scale>
        <p:origin x="-1686" y="-72"/>
      </p:cViewPr>
      <p:guideLst>
        <p:guide orient="horz" pos="3121"/>
        <p:guide pos="2133"/>
        <p:guide orient="horz" pos="3128"/>
        <p:guide pos="214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294495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705" tIns="45853" rIns="91705" bIns="45853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2717" y="1"/>
            <a:ext cx="294495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705" tIns="45853" rIns="91705" bIns="45853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153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1338"/>
            <a:ext cx="294495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705" tIns="45853" rIns="91705" bIns="45853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153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2717" y="9431338"/>
            <a:ext cx="294495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705" tIns="45853" rIns="91705" bIns="45853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</a:defRPr>
            </a:lvl1pPr>
          </a:lstStyle>
          <a:p>
            <a:pPr>
              <a:defRPr/>
            </a:pPr>
            <a:fld id="{476AB7E5-160B-483B-9FB5-95EA03412A10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9172336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294495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705" tIns="45853" rIns="91705" bIns="45853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2717" y="1"/>
            <a:ext cx="294495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705" tIns="45853" rIns="91705" bIns="45853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09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4113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141" y="4714877"/>
            <a:ext cx="4985393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705" tIns="45853" rIns="91705" bIns="4585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/>
              <a:t>Klicka här för att ändra format på bakgrundstexten</a:t>
            </a:r>
          </a:p>
          <a:p>
            <a:pPr lvl="1"/>
            <a:r>
              <a:rPr lang="en-GB" noProof="0"/>
              <a:t>Nivå två</a:t>
            </a:r>
          </a:p>
          <a:p>
            <a:pPr lvl="2"/>
            <a:r>
              <a:rPr lang="en-GB" noProof="0"/>
              <a:t>Nivå tre</a:t>
            </a:r>
          </a:p>
          <a:p>
            <a:pPr lvl="3"/>
            <a:r>
              <a:rPr lang="en-GB" noProof="0"/>
              <a:t>Nivå fyra</a:t>
            </a:r>
          </a:p>
          <a:p>
            <a:pPr lvl="4"/>
            <a:r>
              <a:rPr lang="en-GB" noProof="0"/>
              <a:t>Nivå fem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1338"/>
            <a:ext cx="294495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705" tIns="45853" rIns="91705" bIns="45853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2717" y="9431338"/>
            <a:ext cx="294495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705" tIns="45853" rIns="91705" bIns="45853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</a:defRPr>
            </a:lvl1pPr>
          </a:lstStyle>
          <a:p>
            <a:pPr>
              <a:defRPr/>
            </a:pPr>
            <a:fld id="{4F5EBB0C-B099-4B09-8339-6F66430D6ACE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311070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F5EBB0C-B099-4B09-8339-6F66430D6ACE}" type="slidenum">
              <a:rPr lang="en-GB" smtClean="0"/>
              <a:pPr>
                <a:defRPr/>
              </a:pPr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81567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F5EBB0C-B099-4B09-8339-6F66430D6ACE}" type="slidenum">
              <a:rPr lang="en-GB" smtClean="0"/>
              <a:pPr>
                <a:defRPr/>
              </a:pPr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14535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F5EBB0C-B099-4B09-8339-6F66430D6ACE}" type="slidenum">
              <a:rPr lang="en-GB" smtClean="0"/>
              <a:pPr>
                <a:defRPr/>
              </a:pPr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09159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13259" y="1300786"/>
            <a:ext cx="6517482" cy="2509213"/>
          </a:xfrm>
        </p:spPr>
        <p:txBody>
          <a:bodyPr anchor="b">
            <a:normAutofit/>
          </a:bodyPr>
          <a:lstStyle>
            <a:lvl1pPr algn="ctr">
              <a:defRPr sz="4800">
                <a:latin typeface="Candara" panose="020E0502030303020204" pitchFamily="34" charset="0"/>
              </a:defRPr>
            </a:lvl1pPr>
          </a:lstStyle>
          <a:p>
            <a:r>
              <a:rPr lang="sv-SE" dirty="0"/>
              <a:t>Klicka här för att ändra format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13259" y="3886201"/>
            <a:ext cx="6517482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  <a:latin typeface="Candara" panose="020E0502030303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om du vill redigera mall för underrubrikformat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85509" y="6376243"/>
            <a:ext cx="573161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A0FDB289-6556-4654-8EA5-0833E58E2C4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33302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/>
          <p:cNvSpPr/>
          <p:nvPr userDrawn="1"/>
        </p:nvSpPr>
        <p:spPr>
          <a:xfrm>
            <a:off x="0" y="6237312"/>
            <a:ext cx="9144000" cy="6206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sv-SE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819" y="336807"/>
            <a:ext cx="8208137" cy="722249"/>
          </a:xfrm>
        </p:spPr>
        <p:txBody>
          <a:bodyPr/>
          <a:lstStyle>
            <a:lvl1pPr algn="l">
              <a:defRPr cap="none" baseline="0">
                <a:latin typeface="Candara" panose="020E0502030303020204" pitchFamily="34" charset="0"/>
              </a:defRPr>
            </a:lvl1pPr>
          </a:lstStyle>
          <a:p>
            <a:r>
              <a:rPr lang="sv-SE" dirty="0"/>
              <a:t>Klicka här för att ändra format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468314" y="1479700"/>
            <a:ext cx="8207642" cy="4613596"/>
          </a:xfrm>
        </p:spPr>
        <p:txBody>
          <a:bodyPr/>
          <a:lstStyle>
            <a:lvl1pPr>
              <a:defRPr cap="none" baseline="0">
                <a:latin typeface="Candara" panose="020E0502030303020204" pitchFamily="34" charset="0"/>
              </a:defRPr>
            </a:lvl1pPr>
            <a:lvl2pPr>
              <a:defRPr cap="none" baseline="0">
                <a:latin typeface="Candara" panose="020E0502030303020204" pitchFamily="34" charset="0"/>
              </a:defRPr>
            </a:lvl2pPr>
            <a:lvl3pPr>
              <a:defRPr cap="none" baseline="0">
                <a:latin typeface="Candara" panose="020E0502030303020204" pitchFamily="34" charset="0"/>
              </a:defRPr>
            </a:lvl3pPr>
            <a:lvl4pPr>
              <a:defRPr cap="none" baseline="0">
                <a:latin typeface="Candara" panose="020E0502030303020204" pitchFamily="34" charset="0"/>
              </a:defRPr>
            </a:lvl4pPr>
            <a:lvl5pPr>
              <a:defRPr cap="none" baseline="0">
                <a:latin typeface="Candara" panose="020E0502030303020204" pitchFamily="34" charset="0"/>
              </a:defRPr>
            </a:lvl5pPr>
          </a:lstStyle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US" dirty="0"/>
          </a:p>
        </p:txBody>
      </p:sp>
      <p:sp>
        <p:nvSpPr>
          <p:cNvPr id="8" name="textruta 7"/>
          <p:cNvSpPr txBox="1"/>
          <p:nvPr userDrawn="1"/>
        </p:nvSpPr>
        <p:spPr>
          <a:xfrm>
            <a:off x="467273" y="6393358"/>
            <a:ext cx="26849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S4I, Standard for insurance</a:t>
            </a:r>
          </a:p>
        </p:txBody>
      </p:sp>
      <p:sp>
        <p:nvSpPr>
          <p:cNvPr id="9" name="textruta 8"/>
          <p:cNvSpPr txBox="1"/>
          <p:nvPr userDrawn="1"/>
        </p:nvSpPr>
        <p:spPr>
          <a:xfrm>
            <a:off x="8316416" y="6393358"/>
            <a:ext cx="40107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F2CF46FA-244A-4C49-8568-C8EF50848188}" type="slidenum">
              <a:rPr lang="sv-SE" sz="1400" smtClean="0"/>
              <a:t>‹#›</a:t>
            </a:fld>
            <a:endParaRPr lang="sv-SE" sz="1400" dirty="0"/>
          </a:p>
        </p:txBody>
      </p:sp>
    </p:spTree>
    <p:extLst>
      <p:ext uri="{BB962C8B-B14F-4D97-AF65-F5344CB8AC3E}">
        <p14:creationId xmlns:p14="http://schemas.microsoft.com/office/powerpoint/2010/main" val="237786306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828564"/>
            <a:ext cx="7763814" cy="2736819"/>
          </a:xfrm>
        </p:spPr>
        <p:txBody>
          <a:bodyPr anchor="b">
            <a:normAutofit/>
          </a:bodyPr>
          <a:lstStyle>
            <a:lvl1pPr>
              <a:defRPr sz="4000">
                <a:latin typeface="Candara" panose="020E0502030303020204" pitchFamily="34" charset="0"/>
              </a:defRPr>
            </a:lvl1pPr>
          </a:lstStyle>
          <a:p>
            <a:r>
              <a:rPr lang="sv-SE" dirty="0"/>
              <a:t>Klicka här för att ändra 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31" y="3657458"/>
            <a:ext cx="7763814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  <a:latin typeface="Candara" panose="020E0502030303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</p:spTree>
    <p:extLst>
      <p:ext uri="{BB962C8B-B14F-4D97-AF65-F5344CB8AC3E}">
        <p14:creationId xmlns:p14="http://schemas.microsoft.com/office/powerpoint/2010/main" val="24010272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330" y="332656"/>
            <a:ext cx="7773338" cy="650242"/>
          </a:xfrm>
        </p:spPr>
        <p:txBody>
          <a:bodyPr/>
          <a:lstStyle/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1412777"/>
            <a:ext cx="3829520" cy="4378424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4629150" y="1412777"/>
            <a:ext cx="3829050" cy="4378424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59053" y="6376243"/>
            <a:ext cx="20574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BA23995B-8D22-4C40-A2AC-7C007DD4B8B4}" type="datetime1">
              <a:rPr lang="sv-SE" smtClean="0"/>
              <a:t>2019-05-27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85509" y="6376243"/>
            <a:ext cx="573161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545892A9-EFD9-4739-AEBF-73126685F8B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03030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</p:spPr>
        <p:txBody>
          <a:bodyPr/>
          <a:lstStyle/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9746" y="2371018"/>
            <a:ext cx="3655106" cy="679994"/>
          </a:xfrm>
        </p:spPr>
        <p:txBody>
          <a:bodyPr anchor="b">
            <a:noAutofit/>
          </a:bodyPr>
          <a:lstStyle>
            <a:lvl1pPr marL="0" indent="0">
              <a:lnSpc>
                <a:spcPct val="7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331" y="3051013"/>
            <a:ext cx="3829520" cy="2740187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97317" y="2371018"/>
            <a:ext cx="3661353" cy="679994"/>
          </a:xfrm>
        </p:spPr>
        <p:txBody>
          <a:bodyPr anchor="b">
            <a:noAutofit/>
          </a:bodyPr>
          <a:lstStyle>
            <a:lvl1pPr marL="0" indent="0">
              <a:lnSpc>
                <a:spcPct val="7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4629150" y="3051013"/>
            <a:ext cx="3829051" cy="2740187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5759053" y="6376243"/>
            <a:ext cx="20574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4C5C8C72-15BA-44D6-A4BC-A236087CB413}" type="datetime1">
              <a:rPr lang="sv-SE" smtClean="0"/>
              <a:t>2019-05-27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885509" y="6376243"/>
            <a:ext cx="573161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B8C4967D-3A9D-4FA6-942E-9BA9D5A6352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85927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07148" cy="722249"/>
          </a:xfrm>
        </p:spPr>
        <p:txBody>
          <a:bodyPr/>
          <a:lstStyle>
            <a:lvl1pPr algn="l">
              <a:defRPr/>
            </a:lvl1pPr>
          </a:lstStyle>
          <a:p>
            <a:r>
              <a:rPr lang="sv-SE" dirty="0"/>
              <a:t>Klicka här för att ändra format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5759053" y="6376243"/>
            <a:ext cx="20574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806716E1-4CCD-4E75-91C1-B3F920C7CBD3}" type="datetime1">
              <a:rPr lang="sv-SE" smtClean="0"/>
              <a:t>2019-05-27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885509" y="6376243"/>
            <a:ext cx="573161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61D46DCB-A742-43FA-B926-3C036FF4195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37140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5759053" y="6376243"/>
            <a:ext cx="20574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B662D54B-65E1-4E40-8B10-33A7A5EDBA33}" type="datetime1">
              <a:rPr lang="sv-SE" smtClean="0"/>
              <a:t>2019-05-27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885509" y="6376243"/>
            <a:ext cx="573161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8EC0185E-4073-4F4E-B615-1473BFB6E91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85235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2951766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3808547" y="609601"/>
            <a:ext cx="4650122" cy="5181599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2632852"/>
            <a:ext cx="2951767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59053" y="6376243"/>
            <a:ext cx="20574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B5CF4264-B1D5-43F5-B017-90EAC9E2794B}" type="datetime1">
              <a:rPr lang="sv-SE" smtClean="0"/>
              <a:t>2019-05-27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85509" y="6376243"/>
            <a:ext cx="573161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545892A9-EFD9-4739-AEBF-73126685F8B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71691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2" y="609600"/>
            <a:ext cx="4129618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004270" y="609601"/>
            <a:ext cx="3005851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v-SE"/>
              <a:t>Klicka på ikonen för att lägga till en bild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2632853"/>
            <a:ext cx="4129604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59053" y="6376243"/>
            <a:ext cx="20574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A630D858-7B88-4A34-8CC5-11CF0E13E943}" type="datetime1">
              <a:rPr lang="sv-SE" smtClean="0"/>
              <a:t>2019-05-27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331" y="6376243"/>
            <a:ext cx="5004665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85509" y="6376243"/>
            <a:ext cx="573161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8E8212A4-92C9-4565-A5AC-C5D311BDC8B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72659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4289374"/>
            <a:ext cx="7773324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88558" y="698261"/>
            <a:ext cx="7366899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v-SE"/>
              <a:t>Klicka på ikonen för att lägga till en bild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5108728"/>
            <a:ext cx="7773339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59053" y="6376243"/>
            <a:ext cx="20574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BFCD3B4D-6E58-485E-9C79-A18197215A56}" type="datetime1">
              <a:rPr lang="sv-SE" smtClean="0"/>
              <a:t>2019-05-27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331" y="6376243"/>
            <a:ext cx="5004665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85509" y="6376243"/>
            <a:ext cx="573161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545892A9-EFD9-4739-AEBF-73126685F8B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75784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 med beskriv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872588"/>
            <a:ext cx="6977064" cy="2729915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610032"/>
            <a:ext cx="6564224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372797"/>
            <a:ext cx="7773339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59053" y="6376243"/>
            <a:ext cx="20574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31C122E8-2473-47BA-B7E6-5329AEFD782C}" type="datetime1">
              <a:rPr lang="sv-SE" smtClean="0"/>
              <a:t>2019-05-27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331" y="6376243"/>
            <a:ext cx="5004665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85509" y="6376243"/>
            <a:ext cx="573161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545892A9-EFD9-4739-AEBF-73126685F8B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737626" y="887859"/>
            <a:ext cx="546888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850130" y="3120015"/>
            <a:ext cx="553641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098498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nk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2138722"/>
            <a:ext cx="7773339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662335"/>
            <a:ext cx="777333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59053" y="6376243"/>
            <a:ext cx="20574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8440F5DD-379C-458C-B2DC-97141328BDD1}" type="datetime1">
              <a:rPr lang="sv-SE" smtClean="0"/>
              <a:t>2019-05-27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331" y="6376243"/>
            <a:ext cx="5004665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85509" y="6376243"/>
            <a:ext cx="573161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545892A9-EFD9-4739-AEBF-73126685F8B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284448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um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7773339" cy="1605094"/>
          </a:xfrm>
        </p:spPr>
        <p:txBody>
          <a:bodyPr/>
          <a:lstStyle/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331" y="2367093"/>
            <a:ext cx="2474232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331" y="2943356"/>
            <a:ext cx="2474232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9292" y="2367093"/>
            <a:ext cx="246864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31012" y="2943356"/>
            <a:ext cx="2477513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2367093"/>
            <a:ext cx="24786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79974" y="2943356"/>
            <a:ext cx="247869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5759053" y="6376243"/>
            <a:ext cx="20574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2E26F31A-D66C-4270-8F0F-38E9E0975575}" type="datetime1">
              <a:rPr lang="sv-SE" smtClean="0"/>
              <a:t>2019-05-27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685331" y="6376243"/>
            <a:ext cx="5004665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885509" y="6376243"/>
            <a:ext cx="573161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545892A9-EFD9-4739-AEBF-73126685F8B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68418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bildkolum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331" y="610772"/>
            <a:ext cx="7773339" cy="1603922"/>
          </a:xfrm>
        </p:spPr>
        <p:txBody>
          <a:bodyPr/>
          <a:lstStyle/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5331" y="4204820"/>
            <a:ext cx="2472307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331" y="2367093"/>
            <a:ext cx="2472307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v-SE"/>
              <a:t>Klicka på ikonen för att lägga till en bild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5331" y="4781082"/>
            <a:ext cx="2472307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2069" y="4204820"/>
            <a:ext cx="247637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331011" y="2367093"/>
            <a:ext cx="2477514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v-SE"/>
              <a:t>Klicka på ikonen för att lägga till en bild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31011" y="4781081"/>
            <a:ext cx="2477514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4204820"/>
            <a:ext cx="247551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979974" y="2367093"/>
            <a:ext cx="2478696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v-SE"/>
              <a:t>Klicka på ikonen för att lägga till en bild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79880" y="4781079"/>
            <a:ext cx="2478790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5759053" y="6376243"/>
            <a:ext cx="20574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CB93557E-4D10-4A73-B46C-5B47B42E8A1B}" type="datetime1">
              <a:rPr lang="sv-SE" smtClean="0"/>
              <a:t>2019-05-27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685331" y="6376243"/>
            <a:ext cx="5004665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885509" y="6376243"/>
            <a:ext cx="573161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545892A9-EFD9-4739-AEBF-73126685F8B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57851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331" y="2367094"/>
            <a:ext cx="7773339" cy="3424107"/>
          </a:xfrm>
        </p:spPr>
        <p:txBody>
          <a:bodyPr vert="eaVert"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759053" y="6376243"/>
            <a:ext cx="20574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C760AB2D-D70B-46FE-94CA-0A830AB8D3D3}" type="datetime1">
              <a:rPr lang="sv-SE" smtClean="0"/>
              <a:t>2019-05-27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331" y="6376243"/>
            <a:ext cx="5004665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85509" y="6376243"/>
            <a:ext cx="573161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10BEF449-7916-4DEF-BAD8-FA5E1D66AEB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88771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609602"/>
            <a:ext cx="1914995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331" y="609602"/>
            <a:ext cx="5744043" cy="5181599"/>
          </a:xfrm>
        </p:spPr>
        <p:txBody>
          <a:bodyPr vert="eaVert"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759053" y="6376243"/>
            <a:ext cx="20574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0755D31D-2743-4534-9179-F3F225CBD3BC}" type="datetime1">
              <a:rPr lang="sv-SE" smtClean="0"/>
              <a:t>2019-05-27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331" y="6376243"/>
            <a:ext cx="5004665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85509" y="6376243"/>
            <a:ext cx="573161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B9E343AA-5C01-407B-B701-2A8EE7FED17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032598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Rubrik - Text i punktfor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761999" y="1516400"/>
            <a:ext cx="7505701" cy="4526260"/>
          </a:xfrm>
        </p:spPr>
        <p:txBody>
          <a:bodyPr>
            <a:normAutofit/>
          </a:bodyPr>
          <a:lstStyle>
            <a:lvl1pPr marL="358775" indent="-358775">
              <a:defRPr sz="2400"/>
            </a:lvl1pPr>
            <a:lvl2pPr marL="627063" indent="-271463">
              <a:defRPr sz="2000"/>
            </a:lvl2pPr>
            <a:lvl3pPr marL="900113" indent="-273050">
              <a:defRPr sz="2000"/>
            </a:lvl3pPr>
            <a:lvl4pPr marL="1165225" indent="-265113">
              <a:defRPr sz="2000"/>
            </a:lvl4pPr>
            <a:lvl5pPr marL="1433513" indent="-268288">
              <a:defRPr sz="2000"/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10" name="Rubrik 1"/>
          <p:cNvSpPr>
            <a:spLocks noGrp="1"/>
          </p:cNvSpPr>
          <p:nvPr>
            <p:ph type="title" hasCustomPrompt="1"/>
          </p:nvPr>
        </p:nvSpPr>
        <p:spPr>
          <a:xfrm>
            <a:off x="762000" y="419884"/>
            <a:ext cx="7504112" cy="791696"/>
          </a:xfrm>
        </p:spPr>
        <p:txBody>
          <a:bodyPr>
            <a:normAutofit/>
          </a:bodyPr>
          <a:lstStyle>
            <a:lvl1pPr algn="l">
              <a:defRPr sz="3600">
                <a:solidFill>
                  <a:srgbClr val="009EE0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sv-SE" dirty="0"/>
          </a:p>
        </p:txBody>
      </p:sp>
      <p:sp>
        <p:nvSpPr>
          <p:cNvPr id="14" name="Underrubrik 2"/>
          <p:cNvSpPr>
            <a:spLocks noGrp="1"/>
          </p:cNvSpPr>
          <p:nvPr>
            <p:ph type="subTitle" idx="10" hasCustomPrompt="1"/>
          </p:nvPr>
        </p:nvSpPr>
        <p:spPr>
          <a:xfrm>
            <a:off x="763200" y="6453336"/>
            <a:ext cx="2629608" cy="360040"/>
          </a:xfrm>
        </p:spPr>
        <p:txBody>
          <a:bodyPr>
            <a:normAutofit/>
          </a:bodyPr>
          <a:lstStyle>
            <a:lvl1pPr marL="0" indent="0" algn="l">
              <a:buNone/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dirty="0"/>
              <a:t>[Bild nr.]</a:t>
            </a:r>
          </a:p>
        </p:txBody>
      </p:sp>
      <p:sp>
        <p:nvSpPr>
          <p:cNvPr id="8" name="Platshållare för text 19"/>
          <p:cNvSpPr>
            <a:spLocks noGrp="1"/>
          </p:cNvSpPr>
          <p:nvPr>
            <p:ph type="body" sz="quarter" idx="12" hasCustomPrompt="1"/>
          </p:nvPr>
        </p:nvSpPr>
        <p:spPr>
          <a:xfrm>
            <a:off x="5311140" y="5074920"/>
            <a:ext cx="2957160" cy="360000"/>
          </a:xfrm>
        </p:spPr>
        <p:txBody>
          <a:bodyPr wrap="square" rIns="0" anchor="b" anchorCtr="0">
            <a:noAutofit/>
          </a:bodyPr>
          <a:lstStyle>
            <a:lvl1pPr marL="342900" marR="0" indent="-34290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000"/>
            </a:lvl1pPr>
            <a:lvl2pPr algn="r">
              <a:defRPr/>
            </a:lvl2pPr>
            <a:lvl3pPr algn="r">
              <a:defRPr/>
            </a:lvl3pPr>
            <a:lvl4pPr algn="r">
              <a:defRPr/>
            </a:lvl4pPr>
            <a:lvl5pPr algn="r">
              <a:defRPr/>
            </a:lvl5pPr>
          </a:lstStyle>
          <a:p>
            <a:pPr marL="342900" marR="0" lvl="0" indent="-34290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sv-SE" dirty="0"/>
              <a:t>[Ev. källa]</a:t>
            </a:r>
          </a:p>
        </p:txBody>
      </p:sp>
    </p:spTree>
    <p:extLst>
      <p:ext uri="{BB962C8B-B14F-4D97-AF65-F5344CB8AC3E}">
        <p14:creationId xmlns:p14="http://schemas.microsoft.com/office/powerpoint/2010/main" val="4148327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 userDrawn="1"/>
        </p:nvSpPr>
        <p:spPr>
          <a:xfrm>
            <a:off x="0" y="6237312"/>
            <a:ext cx="9144000" cy="6206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914400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67545" y="378725"/>
            <a:ext cx="8207148" cy="72224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dirty="0"/>
              <a:t>Klicka här för att ändra 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544" y="1479700"/>
            <a:ext cx="8207149" cy="4311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US" dirty="0"/>
          </a:p>
        </p:txBody>
      </p:sp>
      <p:sp>
        <p:nvSpPr>
          <p:cNvPr id="9" name="textruta 8"/>
          <p:cNvSpPr txBox="1"/>
          <p:nvPr userDrawn="1"/>
        </p:nvSpPr>
        <p:spPr>
          <a:xfrm>
            <a:off x="467273" y="6393358"/>
            <a:ext cx="26849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S4I, Standard for insurance</a:t>
            </a:r>
          </a:p>
        </p:txBody>
      </p:sp>
    </p:spTree>
    <p:extLst>
      <p:ext uri="{BB962C8B-B14F-4D97-AF65-F5344CB8AC3E}">
        <p14:creationId xmlns:p14="http://schemas.microsoft.com/office/powerpoint/2010/main" val="3921790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8" r:id="rId11"/>
    <p:sldLayoutId id="2147483709" r:id="rId12"/>
    <p:sldLayoutId id="2147483710" r:id="rId13"/>
    <p:sldLayoutId id="2147483711" r:id="rId14"/>
    <p:sldLayoutId id="2147483712" r:id="rId15"/>
    <p:sldLayoutId id="2147483713" r:id="rId16"/>
    <p:sldLayoutId id="2147483714" r:id="rId17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none" baseline="0">
          <a:solidFill>
            <a:schemeClr val="tx1"/>
          </a:solidFill>
          <a:effectLst/>
          <a:latin typeface="Candara" panose="020E0502030303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none" baseline="0">
          <a:solidFill>
            <a:schemeClr val="tx1"/>
          </a:solidFill>
          <a:effectLst/>
          <a:latin typeface="Candara" panose="020E0502030303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Candara" panose="020E0502030303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none" baseline="0">
          <a:solidFill>
            <a:schemeClr val="tx1"/>
          </a:solidFill>
          <a:effectLst/>
          <a:latin typeface="Candara" panose="020E0502030303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Candara" panose="020E0502030303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Candara" panose="020E0502030303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/>
              <a:t>Beslutsunderlag Provisionsfilsstandard S4I</a:t>
            </a:r>
          </a:p>
        </p:txBody>
      </p:sp>
      <p:sp>
        <p:nvSpPr>
          <p:cNvPr id="5" name="Underrubrik 4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sv-SE" dirty="0"/>
              <a:t>Standardiseringsutskottsmöte 3 juni 2019</a:t>
            </a:r>
          </a:p>
        </p:txBody>
      </p:sp>
    </p:spTree>
    <p:extLst>
      <p:ext uri="{BB962C8B-B14F-4D97-AF65-F5344CB8AC3E}">
        <p14:creationId xmlns:p14="http://schemas.microsoft.com/office/powerpoint/2010/main" val="32217761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objekt 7">
            <a:extLst>
              <a:ext uri="{FF2B5EF4-FFF2-40B4-BE49-F238E27FC236}">
                <a16:creationId xmlns:a16="http://schemas.microsoft.com/office/drawing/2014/main" id="{FC9EFE5D-49D7-4400-83A3-9459A7B877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00192" y="0"/>
            <a:ext cx="2748905" cy="2064905"/>
          </a:xfrm>
          <a:prstGeom prst="rect">
            <a:avLst/>
          </a:prstGeom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8AED7097-552D-458F-A8DE-1E4DACB4A6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Bakgrund / problemställning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651835EA-83CB-4029-BAF5-6674FDE256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A23995B-8D22-4C40-A2AC-7C007DD4B8B4}" type="datetime1">
              <a:rPr lang="sv-SE" smtClean="0"/>
              <a:t>2019-05-27</a:t>
            </a:fld>
            <a:endParaRPr lang="en-US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3F7530AB-220F-441B-9708-598B164CD0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5892A9-EFD9-4739-AEBF-73126685F8BB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  <p:sp>
        <p:nvSpPr>
          <p:cNvPr id="7" name="Platshållare för innehåll 2">
            <a:extLst>
              <a:ext uri="{FF2B5EF4-FFF2-40B4-BE49-F238E27FC236}">
                <a16:creationId xmlns:a16="http://schemas.microsoft.com/office/drawing/2014/main" id="{AB1273D7-9D07-49F9-8EC1-36C77F932D60}"/>
              </a:ext>
            </a:extLst>
          </p:cNvPr>
          <p:cNvSpPr txBox="1">
            <a:spLocks/>
          </p:cNvSpPr>
          <p:nvPr/>
        </p:nvSpPr>
        <p:spPr>
          <a:xfrm>
            <a:off x="685330" y="1253331"/>
            <a:ext cx="8063134" cy="435133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000" kern="1200" cap="none" baseline="0">
                <a:solidFill>
                  <a:schemeClr val="tx1"/>
                </a:solidFill>
                <a:effectLst/>
                <a:latin typeface="Candara" panose="020E0502030303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800" kern="1200" cap="none" baseline="0">
                <a:solidFill>
                  <a:schemeClr val="tx1"/>
                </a:solidFill>
                <a:effectLst/>
                <a:latin typeface="Candara" panose="020E0502030303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 kern="1200" cap="none" baseline="0">
                <a:solidFill>
                  <a:schemeClr val="tx1"/>
                </a:solidFill>
                <a:effectLst/>
                <a:latin typeface="Candara" panose="020E0502030303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none" baseline="0">
                <a:solidFill>
                  <a:schemeClr val="tx1"/>
                </a:solidFill>
                <a:effectLst/>
                <a:latin typeface="Candara" panose="020E0502030303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none" baseline="0">
                <a:solidFill>
                  <a:schemeClr val="tx1"/>
                </a:solidFill>
                <a:effectLst/>
                <a:latin typeface="Candara" panose="020E0502030303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sv-SE" sz="1800" dirty="0"/>
              <a:t>Alla försäkringsbolag använder egna format för leverans </a:t>
            </a:r>
            <a:br>
              <a:rPr lang="sv-SE" sz="1800" dirty="0"/>
            </a:br>
            <a:r>
              <a:rPr lang="sv-SE" sz="1800" dirty="0"/>
              <a:t>av provisionsinformation (XML, Excel, CSV, fysiskt papper)</a:t>
            </a:r>
          </a:p>
          <a:p>
            <a:r>
              <a:rPr lang="sv-SE" sz="1800" dirty="0"/>
              <a:t>Kvaliteten på informationen är bristfällig</a:t>
            </a:r>
          </a:p>
          <a:p>
            <a:endParaRPr lang="sv-SE" sz="1800" dirty="0"/>
          </a:p>
          <a:p>
            <a:r>
              <a:rPr lang="sv-SE" sz="1800" dirty="0"/>
              <a:t>Det sätt som provision rapporterar på skiljer sig mycket åt mellan försäkringsbolagen vilket driver kostnader i systemutveckling och analys</a:t>
            </a:r>
          </a:p>
          <a:p>
            <a:r>
              <a:rPr lang="sv-SE" sz="1800" dirty="0"/>
              <a:t>Inget försäkringsbolag ger idag en fullständig rapportering som möjliggör kontroll av riktighet</a:t>
            </a:r>
          </a:p>
          <a:p>
            <a:r>
              <a:rPr lang="sv-SE" sz="1800" dirty="0"/>
              <a:t>Det är svårt för förmedlare att, med precision, analysera och följa affärens utveckling</a:t>
            </a:r>
          </a:p>
          <a:p>
            <a:r>
              <a:rPr lang="sv-SE" sz="1800" dirty="0"/>
              <a:t>Återrapportering till kunder (företag och individer) blir haltande</a:t>
            </a:r>
          </a:p>
          <a:p>
            <a:endParaRPr lang="sv-SE" sz="1800" dirty="0"/>
          </a:p>
          <a:p>
            <a:endParaRPr lang="sv-SE" sz="1800" dirty="0"/>
          </a:p>
        </p:txBody>
      </p:sp>
    </p:spTree>
    <p:extLst>
      <p:ext uri="{BB962C8B-B14F-4D97-AF65-F5344CB8AC3E}">
        <p14:creationId xmlns:p14="http://schemas.microsoft.com/office/powerpoint/2010/main" val="30151414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latshållare för innehåll 7" descr="Möte">
            <a:extLst>
              <a:ext uri="{FF2B5EF4-FFF2-40B4-BE49-F238E27FC236}">
                <a16:creationId xmlns:a16="http://schemas.microsoft.com/office/drawing/2014/main" id="{14E5652C-52F1-4656-A62F-C1008020B7D9}"/>
              </a:ext>
            </a:extLst>
          </p:cNvPr>
          <p:cNvPicPr>
            <a:picLocks noGrp="1" noChangeAspect="1"/>
          </p:cNvPicPr>
          <p:nvPr>
            <p:ph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237147" y="1081931"/>
            <a:ext cx="1626989" cy="1626989"/>
          </a:xfrm>
          <a:prstGeom prst="roundRect">
            <a:avLst>
              <a:gd name="adj" fmla="val 5301"/>
            </a:avLst>
          </a:prstGeom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FC3B0E5C-8520-45EA-A0DC-D3BDD9F9C4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332" y="640831"/>
            <a:ext cx="5328621" cy="15738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sv-SE" sz="2800" cap="all" dirty="0">
                <a:latin typeface="+mj-lt"/>
              </a:rPr>
              <a:t>Projektets syfte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A00B043B-62B4-49DD-993F-56F884A1FC4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85330" y="2367092"/>
            <a:ext cx="7200176" cy="4086243"/>
          </a:xfrm>
        </p:spPr>
        <p:txBody>
          <a:bodyPr vert="horz" lIns="91440" tIns="45720" rIns="91440" bIns="45720" rtlCol="0">
            <a:normAutofit fontScale="77500" lnSpcReduction="20000"/>
          </a:bodyPr>
          <a:lstStyle/>
          <a:p>
            <a:pPr marL="0" indent="0">
              <a:buNone/>
            </a:pPr>
            <a:r>
              <a:rPr lang="sv-SE" sz="2300" cap="all" dirty="0" err="1">
                <a:latin typeface="+mn-lt"/>
              </a:rPr>
              <a:t>BranschStandard</a:t>
            </a:r>
            <a:r>
              <a:rPr lang="sv-SE" sz="2300" cap="all" dirty="0">
                <a:latin typeface="+mn-lt"/>
              </a:rPr>
              <a:t> för provisionsinformation </a:t>
            </a:r>
          </a:p>
          <a:p>
            <a:endParaRPr lang="sv-SE" cap="all" dirty="0">
              <a:latin typeface="+mn-lt"/>
            </a:endParaRPr>
          </a:p>
          <a:p>
            <a:pPr marL="0" indent="0">
              <a:buNone/>
            </a:pPr>
            <a:r>
              <a:rPr lang="sv-SE" cap="all" dirty="0">
                <a:latin typeface="+mn-lt"/>
              </a:rPr>
              <a:t>Filinnehållets huvudsakliga syfte</a:t>
            </a:r>
          </a:p>
          <a:p>
            <a:r>
              <a:rPr lang="sv-SE" dirty="0"/>
              <a:t>Informera om fördelningen av provisionsintäkter</a:t>
            </a:r>
          </a:p>
          <a:p>
            <a:pPr lvl="1"/>
            <a:r>
              <a:rPr lang="sv-SE" sz="2000" dirty="0"/>
              <a:t>Fördelning baserat på mäklarkod, företags-, rådgivar- eller delningskod</a:t>
            </a:r>
          </a:p>
          <a:p>
            <a:r>
              <a:rPr lang="sv-SE" dirty="0"/>
              <a:t>Kontroll av provisionsintäkter</a:t>
            </a:r>
          </a:p>
          <a:p>
            <a:pPr lvl="1"/>
            <a:r>
              <a:rPr lang="sv-SE" sz="2000" dirty="0"/>
              <a:t>Avstämning för att säkerställa att erhållen provision är korrekt</a:t>
            </a:r>
          </a:p>
          <a:p>
            <a:r>
              <a:rPr lang="sv-SE" dirty="0"/>
              <a:t>Affärsanalys </a:t>
            </a:r>
          </a:p>
          <a:p>
            <a:pPr lvl="1"/>
            <a:r>
              <a:rPr lang="sv-SE" sz="2000" dirty="0"/>
              <a:t>Sammanställning av affär på produkt, upphandling, kundföretag, individ</a:t>
            </a:r>
            <a:endParaRPr lang="sv-SE" dirty="0"/>
          </a:p>
          <a:p>
            <a:r>
              <a:rPr lang="sv-SE" dirty="0"/>
              <a:t>Återrapportering till kund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D55E6F23-49F1-40A7-BE84-9BEAB570762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628766" y="6386512"/>
            <a:ext cx="20574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 defTabSz="914400">
              <a:spcAft>
                <a:spcPts val="600"/>
              </a:spcAft>
              <a:defRPr/>
            </a:pPr>
            <a:fld id="{BA23995B-8D22-4C40-A2AC-7C007DD4B8B4}" type="datetime1">
              <a:rPr lang="en-US" sz="1000" smtClean="0"/>
              <a:pPr algn="r" defTabSz="914400">
                <a:spcAft>
                  <a:spcPts val="600"/>
                </a:spcAft>
                <a:defRPr/>
              </a:pPr>
              <a:t>5/27/2019</a:t>
            </a:fld>
            <a:endParaRPr lang="en-US" sz="1000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188EC176-7E9E-42F2-A6CD-E6C0AED336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885508" y="6265130"/>
            <a:ext cx="573161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 defTabSz="914400">
              <a:spcAft>
                <a:spcPts val="600"/>
              </a:spcAft>
              <a:defRPr/>
            </a:pPr>
            <a:fld id="{545892A9-EFD9-4739-AEBF-73126685F8BB}" type="slidenum">
              <a:rPr lang="en-US" sz="1000" smtClean="0"/>
              <a:pPr algn="r" defTabSz="914400">
                <a:spcAft>
                  <a:spcPts val="600"/>
                </a:spcAft>
                <a:defRPr/>
              </a:pPr>
              <a:t>3</a:t>
            </a:fld>
            <a:endParaRPr lang="en-US" sz="1000"/>
          </a:p>
        </p:txBody>
      </p:sp>
    </p:spTree>
    <p:extLst>
      <p:ext uri="{BB962C8B-B14F-4D97-AF65-F5344CB8AC3E}">
        <p14:creationId xmlns:p14="http://schemas.microsoft.com/office/powerpoint/2010/main" val="41729886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Relaterad bil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336" y="0"/>
            <a:ext cx="1658286" cy="1658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Projektomfattning och mål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sz="quarter" idx="13"/>
          </p:nvPr>
        </p:nvSpPr>
        <p:spPr>
          <a:xfrm>
            <a:off x="468314" y="1268760"/>
            <a:ext cx="8207642" cy="461359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sv-SE" sz="1800" dirty="0"/>
              <a:t>Projektet förslår ett tesdrivet arbete där en informationsmodell utvecklas</a:t>
            </a:r>
          </a:p>
          <a:p>
            <a:pPr marL="0" indent="0">
              <a:buNone/>
            </a:pPr>
            <a:r>
              <a:rPr lang="sv-SE" sz="1800" dirty="0"/>
              <a:t>Projektet ska leverera en informationsmodell och förslag på tekniskt format samt en tillhörande beskrivning av standarden.  </a:t>
            </a:r>
          </a:p>
          <a:p>
            <a:pPr marL="0" indent="0">
              <a:buNone/>
            </a:pPr>
            <a:r>
              <a:rPr lang="sv-SE" sz="1600" b="1" dirty="0"/>
              <a:t>Mål – Provisionsfilen ska: </a:t>
            </a:r>
          </a:p>
          <a:p>
            <a:r>
              <a:rPr lang="sv-SE" sz="1600" dirty="0"/>
              <a:t>Inkludera relevant information för kontroll, uppföljning och rapportering till kund</a:t>
            </a:r>
          </a:p>
          <a:p>
            <a:pPr lvl="1"/>
            <a:r>
              <a:rPr lang="sv-SE" sz="1600" dirty="0"/>
              <a:t>Information om grund för provisionsberäkning</a:t>
            </a:r>
          </a:p>
          <a:p>
            <a:pPr lvl="1"/>
            <a:r>
              <a:rPr lang="sv-SE" sz="1600" dirty="0"/>
              <a:t>Koppling till försäkring, kund och upphandling</a:t>
            </a:r>
          </a:p>
          <a:p>
            <a:r>
              <a:rPr lang="sv-SE" sz="1600" dirty="0"/>
              <a:t>Tydliggöra relation till försäkringsbeståndsinformation (MIS 2.0)</a:t>
            </a:r>
          </a:p>
          <a:p>
            <a:pPr lvl="1"/>
            <a:r>
              <a:rPr lang="sv-SE" sz="1600" dirty="0"/>
              <a:t>Provisionsinformationen ska vara självbärande men ändå möjlig att kombinera med beståndsdata (som omfattar fördjupad produktinformation)</a:t>
            </a:r>
          </a:p>
          <a:p>
            <a:r>
              <a:rPr lang="sv-SE" sz="1600" dirty="0"/>
              <a:t>Beskrivas i ett enkelt tekniskt format</a:t>
            </a:r>
          </a:p>
        </p:txBody>
      </p:sp>
    </p:spTree>
    <p:extLst>
      <p:ext uri="{BB962C8B-B14F-4D97-AF65-F5344CB8AC3E}">
        <p14:creationId xmlns:p14="http://schemas.microsoft.com/office/powerpoint/2010/main" val="71016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99885E5-6599-4827-9D1C-89ED97FDE7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Avrapportering Provisionsfil 2019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3713B534-53F9-43DF-8D89-1FF108A4C72B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sv-SE" dirty="0"/>
              <a:t>Samma arbetssätt som i MIS 2.0-projektet, dvs: </a:t>
            </a:r>
          </a:p>
          <a:p>
            <a:r>
              <a:rPr lang="sv-SE" dirty="0"/>
              <a:t>Mindre projektgrupp S4I</a:t>
            </a:r>
          </a:p>
          <a:p>
            <a:r>
              <a:rPr lang="sv-SE" dirty="0"/>
              <a:t>Tes-driven utveckling med arbetsmöten i mindre kravgrupp</a:t>
            </a:r>
          </a:p>
          <a:p>
            <a:r>
              <a:rPr lang="sv-SE" dirty="0"/>
              <a:t>Löpande förankring och avstämning med övriga intressenter (Referensgruppen)</a:t>
            </a:r>
            <a:br>
              <a:rPr lang="sv-SE" dirty="0"/>
            </a:br>
            <a:endParaRPr lang="sv-SE" dirty="0"/>
          </a:p>
          <a:p>
            <a:pPr marL="0" indent="0">
              <a:buNone/>
            </a:pPr>
            <a:r>
              <a:rPr lang="sv-SE" dirty="0"/>
              <a:t>Genomfört arbete våren 2019:</a:t>
            </a:r>
          </a:p>
          <a:p>
            <a:r>
              <a:rPr lang="sv-SE" dirty="0"/>
              <a:t>Arbetsmöten med mottagarna (Max M, S&amp;P, Carnegie) för utveckling av informationsmodellen </a:t>
            </a:r>
          </a:p>
          <a:p>
            <a:r>
              <a:rPr lang="sv-SE" dirty="0"/>
              <a:t>Utökat arbetsmöte med intresserade försäkringsbolag, Skandia, Länsförsäkringar, SPP, Euro </a:t>
            </a:r>
            <a:r>
              <a:rPr lang="sv-SE" dirty="0" err="1"/>
              <a:t>Accident</a:t>
            </a:r>
            <a:r>
              <a:rPr lang="sv-SE" dirty="0"/>
              <a:t> samt mottagarna. </a:t>
            </a:r>
          </a:p>
          <a:p>
            <a:r>
              <a:rPr lang="sv-SE" dirty="0"/>
              <a:t>Två Referensgruppsmöten är genomförda</a:t>
            </a:r>
          </a:p>
        </p:txBody>
      </p:sp>
    </p:spTree>
    <p:extLst>
      <p:ext uri="{BB962C8B-B14F-4D97-AF65-F5344CB8AC3E}">
        <p14:creationId xmlns:p14="http://schemas.microsoft.com/office/powerpoint/2010/main" val="34236473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sv-SE" dirty="0"/>
              <a:t>Tekniskt format:</a:t>
            </a:r>
          </a:p>
          <a:p>
            <a:r>
              <a:rPr lang="sv-SE" dirty="0"/>
              <a:t>Första förslaget innebar CSV, men efter diskussioner i arbetsgruppen ändrades det till XML då det antas vara ett mer långsiktigt hållbart format</a:t>
            </a:r>
          </a:p>
          <a:p>
            <a:pPr marL="0" indent="0">
              <a:buNone/>
            </a:pPr>
            <a:endParaRPr lang="sv-SE" dirty="0"/>
          </a:p>
          <a:p>
            <a:pPr marL="0" indent="0">
              <a:buNone/>
            </a:pPr>
            <a:r>
              <a:rPr lang="sv-SE" dirty="0"/>
              <a:t>Övrigt:</a:t>
            </a:r>
          </a:p>
          <a:p>
            <a:r>
              <a:rPr lang="sv-SE" dirty="0"/>
              <a:t>IDD-krav har diskuterats under arbetsmöten. Informationskraven gällande provision har omhändertagits i standarden, men inte frågan om kringliggande information försäkringsbolagen kan komma att skicka för att rådgivarna förväntas kunna följa IDD</a:t>
            </a:r>
          </a:p>
          <a:p>
            <a:pPr lvl="1"/>
            <a:r>
              <a:rPr lang="sv-SE" dirty="0"/>
              <a:t>Till exempel kan kompletterande adressinformation kan behövas för att hantera lagkrav</a:t>
            </a:r>
          </a:p>
          <a:p>
            <a:pPr lvl="1"/>
            <a:r>
              <a:rPr lang="sv-SE" dirty="0"/>
              <a:t>Information för att synkronisera kommunikation till slutkund ligger utanför standardens omfattning</a:t>
            </a:r>
          </a:p>
        </p:txBody>
      </p:sp>
      <p:sp>
        <p:nvSpPr>
          <p:cNvPr id="3" name="Rubrik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>
                <a:solidFill>
                  <a:schemeClr val="tx1"/>
                </a:solidFill>
              </a:rPr>
              <a:t>Avrapportering Provisionsfil 2019 </a:t>
            </a:r>
          </a:p>
        </p:txBody>
      </p:sp>
    </p:spTree>
    <p:extLst>
      <p:ext uri="{BB962C8B-B14F-4D97-AF65-F5344CB8AC3E}">
        <p14:creationId xmlns:p14="http://schemas.microsoft.com/office/powerpoint/2010/main" val="39156274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0DD35BC-7830-48FA-9DC6-699DC12AE0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/>
              <a:t>Leverabler</a:t>
            </a:r>
            <a:endParaRPr lang="sv-SE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8635F20C-55BA-4C9B-8EF7-4C59A66741F9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sv-SE" dirty="0"/>
              <a:t>Beskrivning av informationsinnehållet</a:t>
            </a:r>
          </a:p>
          <a:p>
            <a:r>
              <a:rPr lang="sv-SE" dirty="0"/>
              <a:t>Första förslag på XSD-schema </a:t>
            </a:r>
            <a:br>
              <a:rPr lang="sv-SE" dirty="0"/>
            </a:br>
            <a:endParaRPr lang="sv-SE" dirty="0"/>
          </a:p>
          <a:p>
            <a:r>
              <a:rPr lang="sv-SE" dirty="0"/>
              <a:t>Utskickat till Referensgruppen 2019-05-27</a:t>
            </a:r>
          </a:p>
        </p:txBody>
      </p:sp>
    </p:spTree>
    <p:extLst>
      <p:ext uri="{BB962C8B-B14F-4D97-AF65-F5344CB8AC3E}">
        <p14:creationId xmlns:p14="http://schemas.microsoft.com/office/powerpoint/2010/main" val="11356168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ABF58DB-52E7-400D-A382-C3FDF7CBA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Förslag till beslut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BC6CB97D-98AF-40A2-8A1C-03AA87861E5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85330" y="1412777"/>
            <a:ext cx="5401070" cy="4378424"/>
          </a:xfrm>
        </p:spPr>
        <p:txBody>
          <a:bodyPr>
            <a:normAutofit/>
          </a:bodyPr>
          <a:lstStyle/>
          <a:p>
            <a:r>
              <a:rPr lang="sv-SE" sz="1800" dirty="0"/>
              <a:t>Påbörja införande för intresserade bolag. </a:t>
            </a:r>
          </a:p>
          <a:p>
            <a:r>
              <a:rPr lang="sv-SE" sz="1800" dirty="0"/>
              <a:t>Projektet bistår i möten där standarden diskuteras</a:t>
            </a:r>
            <a:br>
              <a:rPr lang="sv-SE" sz="1800" dirty="0"/>
            </a:br>
            <a:br>
              <a:rPr lang="sv-SE" sz="1800" dirty="0"/>
            </a:br>
            <a:endParaRPr lang="sv-SE" sz="1800" dirty="0"/>
          </a:p>
          <a:p>
            <a:pPr marL="0" indent="0">
              <a:buNone/>
            </a:pPr>
            <a:r>
              <a:rPr lang="sv-SE" sz="1600" b="1" dirty="0"/>
              <a:t>Budget: </a:t>
            </a:r>
          </a:p>
          <a:p>
            <a:r>
              <a:rPr lang="sv-SE" sz="1600" dirty="0"/>
              <a:t>Tidigare beslutad projektbudget om 200 timmar är upparbetad. </a:t>
            </a:r>
          </a:p>
          <a:p>
            <a:r>
              <a:rPr lang="sv-SE" sz="1600" dirty="0"/>
              <a:t>Förslag om en pott med 60 timmar som projekt-gruppen kan avropa. Där bör även förvaltningsetablering av Provisionsfilen inrymmas</a:t>
            </a:r>
          </a:p>
        </p:txBody>
      </p:sp>
      <p:sp>
        <p:nvSpPr>
          <p:cNvPr id="5" name="Platshållare för innehåll 4">
            <a:extLst>
              <a:ext uri="{FF2B5EF4-FFF2-40B4-BE49-F238E27FC236}">
                <a16:creationId xmlns:a16="http://schemas.microsoft.com/office/drawing/2014/main" id="{E03EA262-E815-4C3E-916D-C5768D0D05A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086400" y="1772816"/>
            <a:ext cx="2806080" cy="2880319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sv-SE" dirty="0"/>
              <a:t>Juridiska frågor, </a:t>
            </a:r>
            <a:r>
              <a:rPr lang="sv-SE" dirty="0" err="1"/>
              <a:t>exv</a:t>
            </a:r>
            <a:r>
              <a:rPr lang="sv-SE" dirty="0"/>
              <a:t> rörande IDD, bör avgränsas från detta arbete.</a:t>
            </a:r>
          </a:p>
          <a:p>
            <a:pPr marL="0" indent="0">
              <a:buNone/>
            </a:pPr>
            <a:r>
              <a:rPr lang="sv-SE" dirty="0"/>
              <a:t>Standarden kan förtydligas med juridiska inspel i efterhand.</a:t>
            </a:r>
          </a:p>
        </p:txBody>
      </p:sp>
    </p:spTree>
    <p:extLst>
      <p:ext uri="{BB962C8B-B14F-4D97-AF65-F5344CB8AC3E}">
        <p14:creationId xmlns:p14="http://schemas.microsoft.com/office/powerpoint/2010/main" val="20763149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>
            <a:extLst>
              <a:ext uri="{FF2B5EF4-FFF2-40B4-BE49-F238E27FC236}">
                <a16:creationId xmlns:a16="http://schemas.microsoft.com/office/drawing/2014/main" id="{3E1F1A9D-8AB5-41FB-BB0F-54004656198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/>
              <a:t>Tack!</a:t>
            </a:r>
          </a:p>
        </p:txBody>
      </p:sp>
      <p:sp>
        <p:nvSpPr>
          <p:cNvPr id="5" name="Underrubrik 4">
            <a:extLst>
              <a:ext uri="{FF2B5EF4-FFF2-40B4-BE49-F238E27FC236}">
                <a16:creationId xmlns:a16="http://schemas.microsoft.com/office/drawing/2014/main" id="{38E53668-C90E-461C-A361-4AA3CECE909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74553628"/>
      </p:ext>
    </p:extLst>
  </p:cSld>
  <p:clrMapOvr>
    <a:masterClrMapping/>
  </p:clrMapOvr>
</p:sld>
</file>

<file path=ppt/theme/theme1.xml><?xml version="1.0" encoding="utf-8"?>
<a:theme xmlns:a="http://schemas.openxmlformats.org/drawingml/2006/main" name="Droppe">
  <a:themeElements>
    <a:clrScheme name="Droppe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pe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pe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ppt/theme/theme2.xml><?xml version="1.0" encoding="utf-8"?>
<a:theme xmlns:a="http://schemas.openxmlformats.org/drawingml/2006/main" name="Office-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Droppe">
    <a:dk1>
      <a:sysClr val="windowText" lastClr="000000"/>
    </a:dk1>
    <a:lt1>
      <a:sysClr val="window" lastClr="FFFFFF"/>
    </a:lt1>
    <a:dk2>
      <a:srgbClr val="355071"/>
    </a:dk2>
    <a:lt2>
      <a:srgbClr val="AABED7"/>
    </a:lt2>
    <a:accent1>
      <a:srgbClr val="2FA3EE"/>
    </a:accent1>
    <a:accent2>
      <a:srgbClr val="4BCAAD"/>
    </a:accent2>
    <a:accent3>
      <a:srgbClr val="86C157"/>
    </a:accent3>
    <a:accent4>
      <a:srgbClr val="D99C3F"/>
    </a:accent4>
    <a:accent5>
      <a:srgbClr val="CE6633"/>
    </a:accent5>
    <a:accent6>
      <a:srgbClr val="A35DD1"/>
    </a:accent6>
    <a:hlink>
      <a:srgbClr val="56BCFE"/>
    </a:hlink>
    <a:folHlink>
      <a:srgbClr val="97C5E3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02D71DE3F42C0E40A42D0398387D8270" ma:contentTypeVersion="7" ma:contentTypeDescription="Skapa ett nytt dokument." ma:contentTypeScope="" ma:versionID="5d2ac6c04ee582ff70715f1864f105ef">
  <xsd:schema xmlns:xsd="http://www.w3.org/2001/XMLSchema" xmlns:xs="http://www.w3.org/2001/XMLSchema" xmlns:p="http://schemas.microsoft.com/office/2006/metadata/properties" xmlns:ns2="7a19a66b-183d-486e-8375-7f63ccf28191" xmlns:ns3="06c93f85-cd31-4b4a-a11a-b06d1ada9167" targetNamespace="http://schemas.microsoft.com/office/2006/metadata/properties" ma:root="true" ma:fieldsID="d32e6a9cec073acfd8556648820640c0" ns2:_="" ns3:_="">
    <xsd:import namespace="7a19a66b-183d-486e-8375-7f63ccf28191"/>
    <xsd:import namespace="06c93f85-cd31-4b4a-a11a-b06d1ada916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EventHashCode" minOccurs="0"/>
                <xsd:element ref="ns2:MediaServiceGenerationTim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a19a66b-183d-486e-8375-7f63ccf2819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6c93f85-cd31-4b4a-a11a-b06d1ada9167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Dela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Delat med information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B095DF3-DCC7-4611-AA3A-C2317220CE4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AB51BCB-666B-4641-AA70-508B2E54A1C2}">
  <ds:schemaRefs>
    <ds:schemaRef ds:uri="987abb24-cbba-4483-8932-aed568be1f04"/>
    <ds:schemaRef ds:uri="http://purl.org/dc/terms/"/>
    <ds:schemaRef ds:uri="http://purl.org/dc/dcmitype/"/>
    <ds:schemaRef ds:uri="http://www.w3.org/XML/1998/namespace"/>
    <ds:schemaRef ds:uri="e0de41a6-60fa-4763-aec6-1e3bf13e9489"/>
    <ds:schemaRef ds:uri="http://purl.org/dc/elements/1.1/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9C42D416-67A6-4BF5-8D2C-59721D221EB8}"/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TM04033925[[fn=Droppe]]</Template>
  <TotalTime>6778</TotalTime>
  <Words>327</Words>
  <Application>Microsoft Office PowerPoint</Application>
  <PresentationFormat>Bildspel på skärmen (4:3)</PresentationFormat>
  <Paragraphs>68</Paragraphs>
  <Slides>9</Slides>
  <Notes>3</Notes>
  <HiddenSlides>0</HiddenSlides>
  <MMClips>0</MMClips>
  <ScaleCrop>false</ScaleCrop>
  <HeadingPairs>
    <vt:vector size="6" baseType="variant">
      <vt:variant>
        <vt:lpstr>Använt teckensnitt</vt:lpstr>
      </vt:variant>
      <vt:variant>
        <vt:i4>4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9</vt:i4>
      </vt:variant>
    </vt:vector>
  </HeadingPairs>
  <TitlesOfParts>
    <vt:vector size="14" baseType="lpstr">
      <vt:lpstr>Arial</vt:lpstr>
      <vt:lpstr>Candara</vt:lpstr>
      <vt:lpstr>Times New Roman</vt:lpstr>
      <vt:lpstr>Tw Cen MT</vt:lpstr>
      <vt:lpstr>Droppe</vt:lpstr>
      <vt:lpstr>Beslutsunderlag Provisionsfilsstandard S4I</vt:lpstr>
      <vt:lpstr>Bakgrund / problemställning</vt:lpstr>
      <vt:lpstr>Projektets syfte</vt:lpstr>
      <vt:lpstr>Projektomfattning och mål</vt:lpstr>
      <vt:lpstr>Avrapportering Provisionsfil 2019</vt:lpstr>
      <vt:lpstr>Avrapportering Provisionsfil 2019 </vt:lpstr>
      <vt:lpstr>Leverabler</vt:lpstr>
      <vt:lpstr>Förslag till beslut</vt:lpstr>
      <vt:lpstr>Tack!</vt:lpstr>
    </vt:vector>
  </TitlesOfParts>
  <Company>Ogilvy Group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Ingen bildrubrik</dc:title>
  <dc:creator>Anna Lind-Lewin</dc:creator>
  <cp:lastModifiedBy>Angelica Nevenstam</cp:lastModifiedBy>
  <cp:revision>702</cp:revision>
  <cp:lastPrinted>2016-08-31T12:12:37Z</cp:lastPrinted>
  <dcterms:created xsi:type="dcterms:W3CDTF">2002-04-02T09:19:51Z</dcterms:created>
  <dcterms:modified xsi:type="dcterms:W3CDTF">2019-05-27T13:30:55Z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0x01010002D71DE3F42C0E40A42D0398387D8270</vt:lpwstr>
  </property>
</Properties>
</file>