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8"/>
  </p:notesMasterIdLst>
  <p:handoutMasterIdLst>
    <p:handoutMasterId r:id="rId9"/>
  </p:handoutMasterIdLst>
  <p:sldIdLst>
    <p:sldId id="479" r:id="rId2"/>
    <p:sldId id="487" r:id="rId3"/>
    <p:sldId id="506" r:id="rId4"/>
    <p:sldId id="484" r:id="rId5"/>
    <p:sldId id="505" r:id="rId6"/>
    <p:sldId id="469" r:id="rId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CC6"/>
    <a:srgbClr val="7FAEC1"/>
    <a:srgbClr val="005D83"/>
    <a:srgbClr val="006799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0" autoAdjust="0"/>
    <p:restoredTop sz="89374" autoAdjust="0"/>
  </p:normalViewPr>
  <p:slideViewPr>
    <p:cSldViewPr>
      <p:cViewPr varScale="1">
        <p:scale>
          <a:sx n="29" d="100"/>
          <a:sy n="29" d="100"/>
        </p:scale>
        <p:origin x="77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21"/>
        <p:guide pos="2133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877"/>
            <a:ext cx="49853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5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sv-SE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99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sv-SE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33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925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3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37786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4010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0" y="332656"/>
            <a:ext cx="7773338" cy="65024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t>2019-03-07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C8C72-15BA-44D6-A4BC-A236087CB413}" type="datetime1">
              <a:rPr lang="sv-SE" smtClean="0"/>
              <a:t>2019-03-07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C4967D-3A9D-4FA6-942E-9BA9D5A635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7148" cy="72224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6716E1-4CCD-4E75-91C1-B3F920C7CBD3}" type="datetime1">
              <a:rPr lang="sv-SE" smtClean="0"/>
              <a:t>2019-03-07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D46DCB-A742-43FA-B926-3C036FF419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1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62D54B-65E1-4E40-8B10-33A7A5EDBA33}" type="datetime1">
              <a:rPr lang="sv-SE" smtClean="0"/>
              <a:t>2019-03-07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C0185E-4073-4F4E-B615-1473BFB6E9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2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CF4264-B1D5-43F5-B017-90EAC9E2794B}" type="datetime1">
              <a:rPr lang="sv-SE" smtClean="0"/>
              <a:t>2019-03-07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30D858-7B88-4A34-8CC5-11CF0E13E943}" type="datetime1">
              <a:rPr lang="sv-SE" smtClean="0"/>
              <a:t>2019-03-07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8212A4-92C9-4565-A5AC-C5D311BDC8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CD3B4D-6E58-485E-9C79-A18197215A56}" type="datetime1">
              <a:rPr lang="sv-SE" smtClean="0"/>
              <a:t>2019-03-07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C122E8-2473-47BA-B7E6-5329AEFD782C}" type="datetime1">
              <a:rPr lang="sv-SE" smtClean="0"/>
              <a:t>2019-03-07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8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40F5DD-379C-458C-B2DC-97141328BDD1}" type="datetime1">
              <a:rPr lang="sv-SE" smtClean="0"/>
              <a:t>2019-03-07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4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26F31A-D66C-4270-8F0F-38E9E0975575}" type="datetime1">
              <a:rPr lang="sv-SE" smtClean="0"/>
              <a:t>2019-03-07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3557E-4D10-4A73-B46C-5B47B42E8A1B}" type="datetime1">
              <a:rPr lang="sv-SE" smtClean="0"/>
              <a:t>2019-03-07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8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60AB2D-D70B-46FE-94CA-0A830AB8D3D3}" type="datetime1">
              <a:rPr lang="sv-SE" smtClean="0"/>
              <a:t>2019-03-07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BEF449-7916-4DEF-BAD8-FA5E1D66AE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55D31D-2743-4534-9179-F3F225CBD3BC}" type="datetime1">
              <a:rPr lang="sv-SE" smtClean="0"/>
              <a:t>2019-03-07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E343AA-5C01-407B-B701-2A8EE7FED1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5" y="378725"/>
            <a:ext cx="8207148" cy="722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79700"/>
            <a:ext cx="8207149" cy="431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9" name="textruta 8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</p:spTree>
    <p:extLst>
      <p:ext uri="{BB962C8B-B14F-4D97-AF65-F5344CB8AC3E}">
        <p14:creationId xmlns:p14="http://schemas.microsoft.com/office/powerpoint/2010/main" val="39217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MIS 2.0 </a:t>
            </a:r>
            <a:br>
              <a:rPr lang="sv-SE" dirty="0"/>
            </a:br>
            <a:r>
              <a:rPr lang="sv-SE" dirty="0"/>
              <a:t>Standardiseringsutskott 2019-03-15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Status per 2019-03-07</a:t>
            </a:r>
          </a:p>
        </p:txBody>
      </p:sp>
    </p:spTree>
    <p:extLst>
      <p:ext uri="{BB962C8B-B14F-4D97-AF65-F5344CB8AC3E}">
        <p14:creationId xmlns:p14="http://schemas.microsoft.com/office/powerpoint/2010/main" val="32217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/>
          <a:p>
            <a:r>
              <a:rPr lang="sv-SE" dirty="0"/>
              <a:t>Projektstatus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7818" y="1484784"/>
            <a:ext cx="7560565" cy="4613596"/>
          </a:xfrm>
        </p:spPr>
        <p:txBody>
          <a:bodyPr>
            <a:normAutofit lnSpcReduction="10000"/>
          </a:bodyPr>
          <a:lstStyle/>
          <a:p>
            <a:r>
              <a:rPr lang="sv-SE" sz="2400" dirty="0"/>
              <a:t>Första versionen av </a:t>
            </a:r>
            <a:r>
              <a:rPr lang="sv-SE" sz="2400" dirty="0" err="1"/>
              <a:t>MISLifeXML</a:t>
            </a:r>
            <a:r>
              <a:rPr lang="sv-SE" sz="2400" dirty="0"/>
              <a:t> 2.0 är fastställd!</a:t>
            </a:r>
          </a:p>
          <a:p>
            <a:pPr lvl="1"/>
            <a:r>
              <a:rPr lang="sv-SE" sz="2200" dirty="0"/>
              <a:t>Version 1.0 fastställdes 2019-02-15</a:t>
            </a:r>
            <a:br>
              <a:rPr lang="sv-SE" sz="2200" dirty="0"/>
            </a:br>
            <a:endParaRPr lang="sv-SE" sz="2200" dirty="0"/>
          </a:p>
          <a:p>
            <a:r>
              <a:rPr lang="sv-SE" sz="2400" dirty="0"/>
              <a:t>Beskrivning av förväntad/önskad innehåll i filen – en första version finns som ska stämmas av, i första hand med Max M och S&amp;P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/>
              <a:t>Utredning om ”Kundfråga” och SSEK – projektet säkerställer i första hand att ”Kundfråga” kan hantera flera versioner av MIS</a:t>
            </a:r>
          </a:p>
          <a:p>
            <a:pPr marL="0" indent="0">
              <a:buNone/>
            </a:pPr>
            <a:endParaRPr lang="sv-SE" dirty="0">
              <a:highlight>
                <a:srgbClr val="FFFF00"/>
              </a:highlight>
            </a:endParaRPr>
          </a:p>
        </p:txBody>
      </p:sp>
      <p:pic>
        <p:nvPicPr>
          <p:cNvPr id="5" name="Bild 4" descr="Mätare">
            <a:extLst>
              <a:ext uri="{FF2B5EF4-FFF2-40B4-BE49-F238E27FC236}">
                <a16:creationId xmlns:a16="http://schemas.microsoft.com/office/drawing/2014/main" id="{257B8A05-6488-4A28-8DB4-6F5E09C2E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2240" y="-243408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5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Projektstatus – införande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7818" y="1484784"/>
            <a:ext cx="7848597" cy="4613596"/>
          </a:xfrm>
        </p:spPr>
        <p:txBody>
          <a:bodyPr>
            <a:normAutofit fontScale="77500" lnSpcReduction="20000"/>
          </a:bodyPr>
          <a:lstStyle/>
          <a:p>
            <a:r>
              <a:rPr lang="sv-SE" sz="2400" dirty="0"/>
              <a:t>Implementation av MIS 2.0 – aktiva bolag </a:t>
            </a:r>
          </a:p>
          <a:p>
            <a:pPr lvl="1"/>
            <a:r>
              <a:rPr lang="sv-SE" sz="2200" dirty="0"/>
              <a:t>Länsförsäkringar – kommer att gå i produktion med version 1.0 i maj 2019. Samarbete med Min Pension initierad</a:t>
            </a:r>
          </a:p>
          <a:p>
            <a:pPr lvl="1"/>
            <a:r>
              <a:rPr lang="sv-SE" sz="2200" dirty="0"/>
              <a:t>SEB – Förstudie genomförd</a:t>
            </a:r>
          </a:p>
          <a:p>
            <a:pPr lvl="1"/>
            <a:r>
              <a:rPr lang="sv-SE" sz="2200" dirty="0"/>
              <a:t>Min Pension – utredning klar, redo för genomförande, samarbete med Länsförsäkringar initierade</a:t>
            </a:r>
          </a:p>
          <a:p>
            <a:pPr lvl="1"/>
            <a:r>
              <a:rPr lang="sv-SE" sz="2200" dirty="0"/>
              <a:t>Alecta – Utredningsfas, samarbete med Söderberg &amp; partner har initierats</a:t>
            </a:r>
          </a:p>
          <a:p>
            <a:pPr lvl="1"/>
            <a:r>
              <a:rPr lang="sv-SE" sz="2200" dirty="0"/>
              <a:t>Handelsbanken – uppstartsfas 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Generell bild av att bolagen är avvaktande – alla vill vara ”i mitten”, varken först eller sist!</a:t>
            </a:r>
          </a:p>
          <a:p>
            <a:pPr marL="0" indent="0">
              <a:buNone/>
            </a:pPr>
            <a:r>
              <a:rPr lang="sv-SE" dirty="0"/>
              <a:t>Medvetenhet avseende omfattningen av planering och testarbete för införande av MIS 2.0 börjar tydliggöras hos bolagen. 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Bild 4" descr="Kugghjul">
            <a:extLst>
              <a:ext uri="{FF2B5EF4-FFF2-40B4-BE49-F238E27FC236}">
                <a16:creationId xmlns:a16="http://schemas.microsoft.com/office/drawing/2014/main" id="{15BAE837-D1B6-42A2-ADC9-EA5CCAF32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85106">
            <a:off x="6588224" y="-171400"/>
            <a:ext cx="2319597" cy="231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13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Valcentralerna – oförändrad status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b="1" dirty="0"/>
              <a:t>Valcentralerna</a:t>
            </a:r>
            <a:endParaRPr lang="sv-SE" b="1" dirty="0"/>
          </a:p>
          <a:p>
            <a:r>
              <a:rPr lang="sv-SE" sz="1800" dirty="0"/>
              <a:t>Valcentralsinfo planeras som en separat fil som är kompatibel med MIS 2.0</a:t>
            </a:r>
          </a:p>
          <a:p>
            <a:r>
              <a:rPr lang="sv-SE" sz="1800" dirty="0"/>
              <a:t>Utgångspunkt är att ta vid utifrån resultatet från arbetet som redan genomförts inom Min Pension </a:t>
            </a:r>
            <a:br>
              <a:rPr lang="sv-SE" sz="1800" dirty="0"/>
            </a:br>
            <a:endParaRPr lang="sv-SE" sz="1800" dirty="0">
              <a:highlight>
                <a:srgbClr val="FFFF00"/>
              </a:highlight>
            </a:endParaRPr>
          </a:p>
          <a:p>
            <a:r>
              <a:rPr lang="sv-SE" sz="1800" dirty="0"/>
              <a:t>Förslag på informationsmodell och tekniskt format utvecklas under våren 2019</a:t>
            </a:r>
          </a:p>
          <a:p>
            <a:r>
              <a:rPr lang="sv-SE" sz="1800" dirty="0"/>
              <a:t>Pilottester ihop med Valcentralerna beräknas ske tidigast under hösten 2019</a:t>
            </a:r>
          </a:p>
        </p:txBody>
      </p:sp>
    </p:spTree>
    <p:extLst>
      <p:ext uri="{BB962C8B-B14F-4D97-AF65-F5344CB8AC3E}">
        <p14:creationId xmlns:p14="http://schemas.microsoft.com/office/powerpoint/2010/main" val="2610221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D523EC-DF85-4FF4-B339-D44EBF7FA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Förvaltningsorganisation S4I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1D9FBC-9BBF-469A-A578-968B63C2C3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03753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v-SE" sz="2400" dirty="0"/>
              <a:t>Förvaltningsprocesser, roller och dokumentation </a:t>
            </a:r>
          </a:p>
          <a:p>
            <a:pPr lvl="1"/>
            <a:r>
              <a:rPr lang="sv-SE" dirty="0"/>
              <a:t>Dokumentation förfinas och förenklas löpande under införandet</a:t>
            </a:r>
          </a:p>
          <a:p>
            <a:pPr lvl="1"/>
            <a:r>
              <a:rPr lang="sv-SE" dirty="0"/>
              <a:t>Omfattning och resurser – behov utreds och andra pågående initiativ bevakas</a:t>
            </a:r>
          </a:p>
          <a:p>
            <a:pPr lvl="1"/>
            <a:r>
              <a:rPr lang="sv-SE" dirty="0"/>
              <a:t>Förvaltningsprocess (ändringsuppdrag, versionshantering, roller mm) utvecklas och dokumenteras under våren 2019</a:t>
            </a:r>
          </a:p>
          <a:p>
            <a:pPr lvl="2"/>
            <a:r>
              <a:rPr lang="sv-SE" dirty="0"/>
              <a:t>Versionshantering startad – bakåtkompabilitet ska säkerställas så långt det är möjligt</a:t>
            </a:r>
          </a:p>
          <a:p>
            <a:pPr marL="914400" lvl="2" indent="0">
              <a:buNone/>
            </a:pPr>
            <a:endParaRPr lang="sv-SE" dirty="0"/>
          </a:p>
          <a:p>
            <a:r>
              <a:rPr lang="sv-SE" dirty="0" err="1"/>
              <a:t>Utredningsområden</a:t>
            </a:r>
            <a:r>
              <a:rPr lang="sv-SE" dirty="0"/>
              <a:t> som berör förvaltning:</a:t>
            </a:r>
          </a:p>
          <a:p>
            <a:pPr lvl="1"/>
            <a:r>
              <a:rPr lang="sv-SE" dirty="0"/>
              <a:t>SSEK</a:t>
            </a:r>
          </a:p>
          <a:p>
            <a:pPr lvl="1"/>
            <a:r>
              <a:rPr lang="sv-SE" dirty="0"/>
              <a:t>Kundfråga</a:t>
            </a:r>
            <a:br>
              <a:rPr lang="sv-SE" dirty="0"/>
            </a:br>
            <a:endParaRPr lang="sv-SE" dirty="0"/>
          </a:p>
          <a:p>
            <a:endParaRPr lang="sv-SE" dirty="0"/>
          </a:p>
        </p:txBody>
      </p:sp>
      <p:pic>
        <p:nvPicPr>
          <p:cNvPr id="5" name="Bild 4" descr="Användare">
            <a:extLst>
              <a:ext uri="{FF2B5EF4-FFF2-40B4-BE49-F238E27FC236}">
                <a16:creationId xmlns:a16="http://schemas.microsoft.com/office/drawing/2014/main" id="{AA3A061D-2B61-4747-9E4E-291EB8352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4288" y="369951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75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1F1A9D-8AB5-41FB-BB0F-540046561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E53668-C90E-461C-A361-4AA3CECE90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5362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4eb0bd42644aaed4e85e19ce8ea51d52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e318899ca545dc641121942a7a06b04d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99160A0-7C20-48C1-A015-F725BF2A6382}"/>
</file>

<file path=customXml/itemProps2.xml><?xml version="1.0" encoding="utf-8"?>
<ds:datastoreItem xmlns:ds="http://schemas.openxmlformats.org/officeDocument/2006/customXml" ds:itemID="{8E2B5AAD-6B61-4B90-88A4-F22B32ACEF51}"/>
</file>

<file path=customXml/itemProps3.xml><?xml version="1.0" encoding="utf-8"?>
<ds:datastoreItem xmlns:ds="http://schemas.openxmlformats.org/officeDocument/2006/customXml" ds:itemID="{E256F37C-3649-4A84-B6AE-E355AB9F01A0}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6011</TotalTime>
  <Words>212</Words>
  <Application>Microsoft Office PowerPoint</Application>
  <PresentationFormat>Bildspel på skärmen (4:3)</PresentationFormat>
  <Paragraphs>38</Paragraphs>
  <Slides>6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Arial</vt:lpstr>
      <vt:lpstr>Candara</vt:lpstr>
      <vt:lpstr>Times New Roman</vt:lpstr>
      <vt:lpstr>Tw Cen MT</vt:lpstr>
      <vt:lpstr>Droppe</vt:lpstr>
      <vt:lpstr>MIS 2.0  Standardiseringsutskott 2019-03-15</vt:lpstr>
      <vt:lpstr>Projektstatus </vt:lpstr>
      <vt:lpstr>Projektstatus – införande </vt:lpstr>
      <vt:lpstr>Valcentralerna – oförändrad status</vt:lpstr>
      <vt:lpstr>Förvaltningsorganisation S4I</vt:lpstr>
      <vt:lpstr>Tack!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Angelica Nevenstam</cp:lastModifiedBy>
  <cp:revision>660</cp:revision>
  <cp:lastPrinted>2016-08-31T12:12:37Z</cp:lastPrinted>
  <dcterms:created xsi:type="dcterms:W3CDTF">2002-04-02T09:19:51Z</dcterms:created>
  <dcterms:modified xsi:type="dcterms:W3CDTF">2019-03-07T14:31:22Z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