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13"/>
  </p:notesMasterIdLst>
  <p:handoutMasterIdLst>
    <p:handoutMasterId r:id="rId14"/>
  </p:handoutMasterIdLst>
  <p:sldIdLst>
    <p:sldId id="479" r:id="rId5"/>
    <p:sldId id="502" r:id="rId6"/>
    <p:sldId id="505" r:id="rId7"/>
    <p:sldId id="496" r:id="rId8"/>
    <p:sldId id="264" r:id="rId9"/>
    <p:sldId id="478" r:id="rId10"/>
    <p:sldId id="506" r:id="rId11"/>
    <p:sldId id="469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0" autoAdjust="0"/>
    <p:restoredTop sz="89374" autoAdjust="0"/>
  </p:normalViewPr>
  <p:slideViewPr>
    <p:cSldViewPr>
      <p:cViewPr varScale="1">
        <p:scale>
          <a:sx n="61" d="100"/>
          <a:sy n="61" d="100"/>
        </p:scale>
        <p:origin x="76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45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15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1200 kr/</a:t>
            </a:r>
            <a:r>
              <a:rPr lang="sv-SE" dirty="0" err="1"/>
              <a:t>tim</a:t>
            </a:r>
            <a:r>
              <a:rPr lang="sv-SE" dirty="0"/>
              <a:t> = 240 000 kr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61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2018-11-09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4967D-3A9D-4FA6-942E-9BA9D5A635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2018-11-09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D46DCB-A742-43FA-B926-3C036FF41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2018-11-09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C0185E-4073-4F4E-B615-1473BFB6E9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8212A4-92C9-4565-A5AC-C5D311BDC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2018-11-09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2018-11-09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2018-11-09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BEF449-7916-4DEF-BAD8-FA5E1D66AE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2018-11-09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E343AA-5C01-407B-B701-2A8EE7FED1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Förslag projektplan </a:t>
            </a:r>
            <a:br>
              <a:rPr lang="sv-SE" dirty="0"/>
            </a:br>
            <a:r>
              <a:rPr lang="sv-SE" dirty="0"/>
              <a:t>Provisionsfil S4I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5E2D7E-B7BD-404F-9F71-D6620D37B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28B170-B7BC-4BDA-AF69-28A89C4F8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tshållare för innehåll 7" descr="Möte">
            <a:extLst>
              <a:ext uri="{FF2B5EF4-FFF2-40B4-BE49-F238E27FC236}">
                <a16:creationId xmlns:a16="http://schemas.microsoft.com/office/drawing/2014/main" id="{14E5652C-52F1-4656-A62F-C1008020B7D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3817" y="1081931"/>
            <a:ext cx="2570319" cy="2570319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1E8C82-833C-4573-807A-A01BED375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C3B0E5C-8520-45EA-A0DC-D3BDD9F9C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40831"/>
            <a:ext cx="5328621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v-SE" cap="all">
                <a:latin typeface="+mj-lt"/>
              </a:rPr>
              <a:t>Projektets syfte &amp; mål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0B043B-62B4-49DD-993F-56F884A1FC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2367092"/>
            <a:ext cx="6334942" cy="4086243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>
              <a:buNone/>
            </a:pPr>
            <a:r>
              <a:rPr lang="sv-SE" sz="2300" cap="all" dirty="0" err="1">
                <a:latin typeface="+mn-lt"/>
              </a:rPr>
              <a:t>BranschStandard</a:t>
            </a:r>
            <a:r>
              <a:rPr lang="sv-SE" sz="2300" cap="all" dirty="0">
                <a:latin typeface="+mn-lt"/>
              </a:rPr>
              <a:t> för provisionsinformation </a:t>
            </a:r>
          </a:p>
          <a:p>
            <a:endParaRPr lang="sv-SE" cap="all" dirty="0">
              <a:latin typeface="+mn-lt"/>
            </a:endParaRPr>
          </a:p>
          <a:p>
            <a:pPr marL="0" indent="0">
              <a:buNone/>
            </a:pPr>
            <a:r>
              <a:rPr lang="sv-SE" cap="all" dirty="0">
                <a:latin typeface="+mn-lt"/>
              </a:rPr>
              <a:t>Filinnehållets huvudsakliga syfte</a:t>
            </a:r>
          </a:p>
          <a:p>
            <a:r>
              <a:rPr lang="sv-SE" dirty="0"/>
              <a:t>Informera om fördelningen av provisionsintäkter</a:t>
            </a:r>
          </a:p>
          <a:p>
            <a:pPr lvl="1"/>
            <a:r>
              <a:rPr lang="sv-SE" sz="2000" dirty="0"/>
              <a:t>Fördelning baserat på mäklarkod, företags-, rådgivar- eller delningskod</a:t>
            </a:r>
          </a:p>
          <a:p>
            <a:r>
              <a:rPr lang="sv-SE" dirty="0"/>
              <a:t>Kontroll av provisionsintäkter</a:t>
            </a:r>
          </a:p>
          <a:p>
            <a:pPr lvl="1"/>
            <a:r>
              <a:rPr lang="sv-SE" sz="2000" dirty="0"/>
              <a:t>Avstämning för att säkerställa att erhållen provision är korrekt</a:t>
            </a:r>
          </a:p>
          <a:p>
            <a:r>
              <a:rPr lang="sv-SE" dirty="0"/>
              <a:t>Affärsanalys </a:t>
            </a:r>
          </a:p>
          <a:p>
            <a:pPr lvl="1"/>
            <a:r>
              <a:rPr lang="sv-SE" sz="2000" dirty="0"/>
              <a:t>Sammanställning av affär på produkt, upphandling, kundföretag, individ</a:t>
            </a:r>
            <a:endParaRPr lang="sv-SE" dirty="0"/>
          </a:p>
          <a:p>
            <a:r>
              <a:rPr lang="sv-SE" dirty="0"/>
              <a:t>Återrapportering till kund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5E6F23-49F1-40A7-BE84-9BEAB570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28766" y="6386512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BA23995B-8D22-4C40-A2AC-7C007DD4B8B4}" type="datetime1">
              <a:rPr lang="en-US" sz="1000" smtClean="0"/>
              <a:pPr algn="r" defTabSz="914400">
                <a:spcAft>
                  <a:spcPts val="600"/>
                </a:spcAft>
                <a:defRPr/>
              </a:pPr>
              <a:t>11/9/2018</a:t>
            </a:fld>
            <a:endParaRPr lang="en-US" sz="1000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8EC176-7E9E-42F2-A6CD-E6C0AED3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545892A9-EFD9-4739-AEBF-73126685F8BB}" type="slidenum">
              <a:rPr lang="en-US" sz="1000" smtClean="0"/>
              <a:pPr algn="r" defTabSz="914400">
                <a:spcAft>
                  <a:spcPts val="600"/>
                </a:spcAft>
                <a:defRPr/>
              </a:pPr>
              <a:t>2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7298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FC9EFE5D-49D7-4400-83A3-9459A7B87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0"/>
            <a:ext cx="2748905" cy="206490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AED7097-552D-458F-A8DE-1E4DAC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Nuläge / problemställning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51835EA-83CB-4029-BAF5-6674FDE25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2018-11-09</a:t>
            </a:fld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7530AB-220F-441B-9708-598B164C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AB1273D7-9D07-49F9-8EC1-36C77F932D60}"/>
              </a:ext>
            </a:extLst>
          </p:cNvPr>
          <p:cNvSpPr txBox="1">
            <a:spLocks/>
          </p:cNvSpPr>
          <p:nvPr/>
        </p:nvSpPr>
        <p:spPr>
          <a:xfrm>
            <a:off x="685330" y="1253331"/>
            <a:ext cx="806313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/>
              <a:t>Alla försäkringsbolag använder egna format för leverans </a:t>
            </a:r>
            <a:br>
              <a:rPr lang="sv-SE" sz="1800" dirty="0"/>
            </a:br>
            <a:r>
              <a:rPr lang="sv-SE" sz="1800" dirty="0"/>
              <a:t>av provisionsinformation (XML, Excel, CSV, fysiskt papper)</a:t>
            </a:r>
          </a:p>
          <a:p>
            <a:r>
              <a:rPr lang="sv-SE" sz="1800" dirty="0"/>
              <a:t>Kvaliteten på informationen är bristfällig</a:t>
            </a:r>
          </a:p>
          <a:p>
            <a:endParaRPr lang="sv-SE" sz="1800" dirty="0"/>
          </a:p>
          <a:p>
            <a:r>
              <a:rPr lang="sv-SE" sz="1800" dirty="0"/>
              <a:t>Det sätt som provision rapporterar på skiljer sig mycket åt mellan försäkringsbolagen vilket driver kostnader i systemutveckling och analys</a:t>
            </a:r>
          </a:p>
          <a:p>
            <a:r>
              <a:rPr lang="sv-SE" sz="1800" dirty="0"/>
              <a:t>Inget försäkringsbolag ger idag en fullständig rapportering som möjliggör kontroll av riktighet</a:t>
            </a:r>
          </a:p>
          <a:p>
            <a:r>
              <a:rPr lang="sv-SE" sz="1800" dirty="0"/>
              <a:t>Det är svårt för förmedlare att, med precision, analysera och följa affärens utveckling</a:t>
            </a:r>
          </a:p>
          <a:p>
            <a:r>
              <a:rPr lang="sv-SE" sz="1800" dirty="0"/>
              <a:t>Återrapportering till kunder (företag och individer) blir haltande</a:t>
            </a:r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01514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laterad b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1658286" cy="16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Projektomfattning och mål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8314" y="1268760"/>
            <a:ext cx="8207642" cy="46135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1800" dirty="0"/>
              <a:t>Projektet förslår ett tesdrivet arbete där en informationsmodell utvecklas</a:t>
            </a:r>
          </a:p>
          <a:p>
            <a:pPr marL="0" indent="0">
              <a:buNone/>
            </a:pPr>
            <a:r>
              <a:rPr lang="sv-SE" sz="1800" dirty="0"/>
              <a:t>Projektet ska leverera en informationsmodell och förslag på tekniskt format samt en tillhörande beskrivning av standarden.  </a:t>
            </a:r>
          </a:p>
          <a:p>
            <a:pPr marL="0" indent="0">
              <a:buNone/>
            </a:pPr>
            <a:r>
              <a:rPr lang="sv-SE" sz="1600" b="1" dirty="0"/>
              <a:t>Mål – Provisionsfilen ska: </a:t>
            </a:r>
          </a:p>
          <a:p>
            <a:r>
              <a:rPr lang="sv-SE" sz="1600" dirty="0"/>
              <a:t>Inkludera relevant information för kontroll och uppföljning</a:t>
            </a:r>
          </a:p>
          <a:p>
            <a:pPr lvl="1"/>
            <a:r>
              <a:rPr lang="sv-SE" sz="1600" dirty="0"/>
              <a:t>Information om grund för provisionsberäkning</a:t>
            </a:r>
          </a:p>
          <a:p>
            <a:pPr lvl="1"/>
            <a:r>
              <a:rPr lang="sv-SE" sz="1600" dirty="0"/>
              <a:t>Koppling till försäkring, kund och upphandling</a:t>
            </a:r>
          </a:p>
          <a:p>
            <a:r>
              <a:rPr lang="sv-SE" sz="1600" dirty="0"/>
              <a:t>Tydliggöra relation till försäkringsbeståndsinformation (MIS 2.0)</a:t>
            </a:r>
          </a:p>
          <a:p>
            <a:pPr lvl="1"/>
            <a:r>
              <a:rPr lang="sv-SE" sz="1600" dirty="0"/>
              <a:t>Provisionsinformationen ska vara självbärande men ändå möjlig att kombinera med beståndsdata (som om fattar fördjupad produktinformation)</a:t>
            </a:r>
          </a:p>
          <a:p>
            <a:r>
              <a:rPr lang="sv-SE" sz="1600" dirty="0"/>
              <a:t>Beskrivas i ett enkelt tekniskt format</a:t>
            </a:r>
          </a:p>
        </p:txBody>
      </p:sp>
    </p:spTree>
    <p:extLst>
      <p:ext uri="{BB962C8B-B14F-4D97-AF65-F5344CB8AC3E}">
        <p14:creationId xmlns:p14="http://schemas.microsoft.com/office/powerpoint/2010/main" val="7101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FB670B9-91FC-2E49-BFCF-F55D366D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Preliminärt exempel</a:t>
            </a:r>
          </a:p>
        </p:txBody>
      </p:sp>
      <p:graphicFrame>
        <p:nvGraphicFramePr>
          <p:cNvPr id="7" name="Platshållare för innehåll 6">
            <a:extLst>
              <a:ext uri="{FF2B5EF4-FFF2-40B4-BE49-F238E27FC236}">
                <a16:creationId xmlns:a16="http://schemas.microsoft.com/office/drawing/2014/main" id="{BC8112AB-8748-C74F-9A55-C9174CC48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04636"/>
              </p:ext>
            </p:extLst>
          </p:nvPr>
        </p:nvGraphicFramePr>
        <p:xfrm>
          <a:off x="585438" y="1672409"/>
          <a:ext cx="7886700" cy="34366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47459558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2227543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8509764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sv-SE" sz="1600" b="1" dirty="0"/>
                        <a:t>Övergripande information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 dirty="0"/>
                        <a:t>Försäkringsinformation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 dirty="0"/>
                        <a:t>Provisionsinformation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9277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b="0" dirty="0"/>
                        <a:t>Provisionsgivare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0" dirty="0"/>
                        <a:t>Försäkringsgivare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0" dirty="0"/>
                        <a:t>Datum</a:t>
                      </a:r>
                      <a:r>
                        <a:rPr lang="sv-SE" sz="1600" b="0" baseline="30000" dirty="0"/>
                        <a:t>2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87043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dirty="0"/>
                        <a:t>Producentbolag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Försäkringsnummer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Orsak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2226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Provisionsmottagare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Depåinstitut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Beräkningssätt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414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dirty="0"/>
                        <a:t>Tidsperiod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Depånummer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Faktor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78676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dirty="0"/>
                        <a:t>Bolagskod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Avtalsnummer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Premie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29474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dirty="0"/>
                        <a:t>Mäklarkod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Produkt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Kapital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2135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dirty="0"/>
                        <a:t>Mäklarnamn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Affärsnamn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Rabatt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70530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sv-SE" sz="1600" dirty="0"/>
                        <a:t>Betalningsreferens</a:t>
                      </a:r>
                      <a:r>
                        <a:rPr lang="sv-SE" sz="1600" baseline="30000" dirty="0"/>
                        <a:t>1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Affärstyp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Avdrag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84583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sv-SE" sz="16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0" dirty="0"/>
                        <a:t>Försäkringstagare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Provision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3348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sv-SE" sz="16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Försäkrad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Beskrivning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695452"/>
                  </a:ext>
                </a:extLst>
              </a:tr>
            </a:tbl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BF525F2D-B53A-5347-8F93-4FA59263EB16}"/>
              </a:ext>
            </a:extLst>
          </p:cNvPr>
          <p:cNvSpPr txBox="1"/>
          <p:nvPr/>
        </p:nvSpPr>
        <p:spPr>
          <a:xfrm>
            <a:off x="585438" y="5387102"/>
            <a:ext cx="7929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aseline="30000" dirty="0"/>
              <a:t>1)</a:t>
            </a:r>
            <a:r>
              <a:rPr lang="sv-SE" sz="1100" dirty="0"/>
              <a:t> Betalningsreferensen knyter ett eller flera provisionsunderlag till en provisionsutbetalning, alternativt flera utbetalningar till </a:t>
            </a:r>
            <a:r>
              <a:rPr lang="sv-SE" sz="1100"/>
              <a:t>ett underlag</a:t>
            </a:r>
            <a:endParaRPr lang="sv-SE" sz="1100" baseline="30000" dirty="0"/>
          </a:p>
          <a:p>
            <a:r>
              <a:rPr lang="sv-SE" sz="1100" baseline="30000" dirty="0"/>
              <a:t>2)</a:t>
            </a:r>
            <a:r>
              <a:rPr lang="sv-SE" sz="1100" dirty="0"/>
              <a:t> Datum kan avse provisionsutbetalning, premieinbetalning och </a:t>
            </a:r>
            <a:r>
              <a:rPr lang="sv-SE" sz="1100" dirty="0" err="1"/>
              <a:t>ev</a:t>
            </a:r>
            <a:r>
              <a:rPr lang="sv-SE" sz="1100" dirty="0"/>
              <a:t> också den datumperiod som premien avser</a:t>
            </a:r>
          </a:p>
        </p:txBody>
      </p:sp>
    </p:spTree>
    <p:extLst>
      <p:ext uri="{BB962C8B-B14F-4D97-AF65-F5344CB8AC3E}">
        <p14:creationId xmlns:p14="http://schemas.microsoft.com/office/powerpoint/2010/main" val="132083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928B170-B7BC-4BDA-AF69-28A89C4F8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 6" descr="Tidning">
            <a:extLst>
              <a:ext uri="{FF2B5EF4-FFF2-40B4-BE49-F238E27FC236}">
                <a16:creationId xmlns:a16="http://schemas.microsoft.com/office/drawing/2014/main" id="{FFF4DFF3-255D-4EF2-988B-4792F5C6A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208" y="142602"/>
            <a:ext cx="2570319" cy="2570319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E1E8C82-833C-4573-807A-A01BED375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C5D719F-55CE-4B6B-92D8-C9979AEBA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40831"/>
            <a:ext cx="4923153" cy="1573863"/>
          </a:xfrm>
        </p:spPr>
        <p:txBody>
          <a:bodyPr>
            <a:normAutofit/>
          </a:bodyPr>
          <a:lstStyle/>
          <a:p>
            <a:r>
              <a:rPr lang="sv-SE" dirty="0"/>
              <a:t>Tidplan och budget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91464F2-D5AD-4BCD-B5D9-89BB3167B7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2712921"/>
            <a:ext cx="7992888" cy="3535480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Informationsmodell			ca 60 timmar</a:t>
            </a:r>
          </a:p>
          <a:p>
            <a:r>
              <a:rPr lang="sv-SE" dirty="0"/>
              <a:t>Tekniskt format				ca 20 timmar</a:t>
            </a:r>
          </a:p>
          <a:p>
            <a:r>
              <a:rPr lang="sv-SE" dirty="0"/>
              <a:t>Avstämning bolag och uppdatering	ca 80 timmar</a:t>
            </a:r>
            <a:br>
              <a:rPr lang="sv-SE" dirty="0"/>
            </a:br>
            <a:endParaRPr lang="sv-SE" dirty="0"/>
          </a:p>
          <a:p>
            <a:r>
              <a:rPr lang="sv-SE" dirty="0"/>
              <a:t>Projektledning				ca 40 timmar</a:t>
            </a:r>
          </a:p>
          <a:p>
            <a:pPr marL="0" indent="0">
              <a:buNone/>
            </a:pPr>
            <a:r>
              <a:rPr lang="sv-SE" dirty="0"/>
              <a:t>			</a:t>
            </a:r>
            <a:r>
              <a:rPr lang="sv-SE" b="1" dirty="0"/>
              <a:t>TOTALT		ca 200 timmar (ca 240 000 kr)</a:t>
            </a:r>
          </a:p>
          <a:p>
            <a:pPr marL="0" indent="0">
              <a:buNone/>
            </a:pPr>
            <a:r>
              <a:rPr lang="sv-SE" dirty="0"/>
              <a:t>Första version av Informationsmodellen och tekniskt format kan utvecklas under 2018</a:t>
            </a:r>
          </a:p>
          <a:p>
            <a:pPr marL="0" indent="0">
              <a:buNone/>
            </a:pPr>
            <a:r>
              <a:rPr lang="sv-SE" dirty="0"/>
              <a:t>Avstämning bolag samt uppdateringar kan ske under Q1 2019</a:t>
            </a:r>
          </a:p>
        </p:txBody>
      </p:sp>
    </p:spTree>
    <p:extLst>
      <p:ext uri="{BB962C8B-B14F-4D97-AF65-F5344CB8AC3E}">
        <p14:creationId xmlns:p14="http://schemas.microsoft.com/office/powerpoint/2010/main" val="3997567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8D664D-0491-441A-951C-F0AFD4565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Resursbehov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A63750-B92C-4EF3-94C0-51EE127498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Mathias Lindqvist	Informationsmodell	ca 140 timmar</a:t>
            </a:r>
          </a:p>
          <a:p>
            <a:r>
              <a:rPr lang="sv-SE" dirty="0"/>
              <a:t>Benny Lund 		Tekniskt format		ca 20 timmar</a:t>
            </a:r>
          </a:p>
          <a:p>
            <a:r>
              <a:rPr lang="sv-SE" dirty="0"/>
              <a:t>Angelica Nevenstam	PL			ca 40 timmar</a:t>
            </a:r>
          </a:p>
        </p:txBody>
      </p:sp>
    </p:spTree>
    <p:extLst>
      <p:ext uri="{BB962C8B-B14F-4D97-AF65-F5344CB8AC3E}">
        <p14:creationId xmlns:p14="http://schemas.microsoft.com/office/powerpoint/2010/main" val="398084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4eb0bd42644aaed4e85e19ce8ea51d52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e318899ca545dc641121942a7a06b04d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095DF3-DCC7-4611-AA3A-C2317220CE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6552A9-5510-4722-8A4D-E707819B3693}"/>
</file>

<file path=customXml/itemProps3.xml><?xml version="1.0" encoding="utf-8"?>
<ds:datastoreItem xmlns:ds="http://schemas.openxmlformats.org/officeDocument/2006/customXml" ds:itemID="{8AB51BCB-666B-4641-AA70-508B2E54A1C2}">
  <ds:schemaRefs>
    <ds:schemaRef ds:uri="http://purl.org/dc/terms/"/>
    <ds:schemaRef ds:uri="987abb24-cbba-4483-8932-aed568be1f04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0de41a6-60fa-4763-aec6-1e3bf13e948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6267</TotalTime>
  <Words>244</Words>
  <Application>Microsoft Office PowerPoint</Application>
  <PresentationFormat>Bildspel på skärmen (4:3)</PresentationFormat>
  <Paragraphs>87</Paragraphs>
  <Slides>8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Candara</vt:lpstr>
      <vt:lpstr>Times New Roman</vt:lpstr>
      <vt:lpstr>Tw Cen MT</vt:lpstr>
      <vt:lpstr>Droppe</vt:lpstr>
      <vt:lpstr>Förslag projektplan  Provisionsfil S4I</vt:lpstr>
      <vt:lpstr>Projektets syfte &amp; mål </vt:lpstr>
      <vt:lpstr>Nuläge / problemställning</vt:lpstr>
      <vt:lpstr>Projektomfattning och mål</vt:lpstr>
      <vt:lpstr>Preliminärt exempel</vt:lpstr>
      <vt:lpstr>Tidplan och budget </vt:lpstr>
      <vt:lpstr>Resursbehov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667</cp:revision>
  <cp:lastPrinted>2016-08-31T12:12:37Z</cp:lastPrinted>
  <dcterms:created xsi:type="dcterms:W3CDTF">2002-04-02T09:19:51Z</dcterms:created>
  <dcterms:modified xsi:type="dcterms:W3CDTF">2018-11-09T09:45:19Z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