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/>
    <p:restoredTop sz="94647"/>
  </p:normalViewPr>
  <p:slideViewPr>
    <p:cSldViewPr snapToGrid="0" snapToObjects="1">
      <p:cViewPr varScale="1">
        <p:scale>
          <a:sx n="171" d="100"/>
          <a:sy n="171" d="100"/>
        </p:scale>
        <p:origin x="184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FD480F-25D1-BA41-AFA2-CE36F6FA3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2AA9AE-3149-9B4F-8FAD-A422ED51FE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FC0208-5727-2140-B656-4101B7176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739C6C-3255-BF4F-9188-EB7F06510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EB48FC8-28AF-7440-9773-E11D0F596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124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178F62-CD1E-4649-BEA1-ACA5EC6B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47DE33-9D7F-2143-8962-FDABE5EB3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21C0EA-D9A3-CF49-BB7D-0223F78EE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64A1FA-409E-4B4F-8D83-79D91A27C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E3BB920-A12D-7144-86C5-81543B08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49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C19B45-DBE5-3149-A060-BA7AF19D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C2CCB9B-F908-2A45-A48F-A77A4C77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FFC4DB-FEA6-0D42-9E6F-FAE3DCC4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55A20A-717E-4D4E-83ED-C409432C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49F408-E50C-184D-99FE-EAE37247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142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8EC23E-56F0-D54F-BA36-1BAE66D90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B0304E-F266-424C-9A51-FBB4830C7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9C1560B-6C8F-4141-B9F2-FDC80137B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9C6C877-09C5-1549-A351-2A24CDED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C965B5-2A24-864A-A7A0-0B1F845E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0BDB2D5-5394-BA40-AF19-37034D7DE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63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7F46C1-AF40-014B-A3F8-FE7D6CF9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47D9A42-AA0A-F647-9EAB-4D06247E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99A96-53E9-FE4B-BB6C-124F68A72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753FD6A-2F26-7F4C-BF4A-33ED7654E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EFA6056-B3F1-1440-AB75-2E30D6AFD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D7CFBDC-67AE-0A40-989A-386A9AE99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0A7FDB2-8BB8-4849-A4FD-2A0F35BF1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B2F713A-BD7C-0341-97FE-4AAEC60B2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2037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74DC5C-97EF-5940-B614-B0190EDD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0853F4-256E-3A46-873B-DEA69BD9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F6EAF66-9CDB-6F46-AA9B-5E9556D2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DBFF85-2EAF-CB4D-8DAA-76A4DC1F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185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794AACB-C67E-244D-B0F0-8F505CF4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1317EAD-6212-9443-8218-706AED18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BAA169D-7D2D-E644-A93F-12D31E5AE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497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315B0C-00E5-384A-94D4-3EC14464D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B61436-B2C7-F848-A1BA-77FD17A6B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136307-A035-CA40-8092-089005B08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637275-92C5-DC44-A17E-2E9BB5B66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3AD31E2-FCF5-7D48-8CBA-078E68D66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39CE1B-BFF3-7247-8649-A86EF4F99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529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CB1D26-2B9A-5247-937E-095E58B7B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9D9345-12E1-F444-9404-CA88226881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3BAFF20-4785-0840-8462-8ECE7BD91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443763F-83E1-7F45-A98C-BF6F96D5B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9DED0-311F-A543-A634-C4900DCBD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E3363C8-DEC3-914F-8690-34C601BC4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776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208D7C-5B7A-7F4E-A18A-C15997849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76D18FD-DE9E-0142-9B40-23A247498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0A5F4A-E504-AB4C-B402-846B4563C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4D9A0A-F547-FD45-AC25-82164C07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35F60A-CAB9-DF4E-9AE9-255B03837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592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C72A06D-1251-D64A-A67C-A5EC4232A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A5C9620-DDB6-AB40-977E-E46C521B3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7DE68C-4471-8841-8A28-480F8BEE5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8590D-1B0F-EA44-BA57-7D3040EBE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8B3503-BA3C-144E-A24B-6790EF35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15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A3F1C33-A616-A24A-A4D4-091D39BC4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183096-64A9-3341-9A97-04F53D5C1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EBFAAC-FD1F-6E42-BE3F-A4BC0A363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E85D-A07D-234F-B7ED-2108704D23F4}" type="datetimeFigureOut">
              <a:rPr lang="sv-SE" smtClean="0"/>
              <a:t>2018-08-16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4ED5E4-259F-154F-848F-0B9338316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0C00017-81BB-D14C-ABF0-D11E4B0AF9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A956B-C4B2-164A-9A62-38001C0F4D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747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1BEC5B-FBBA-F64D-9692-B966070DC1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Provisionsinformation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911CA66-9471-D44A-B00A-86B55C7261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Behovet av en ny standard</a:t>
            </a:r>
          </a:p>
        </p:txBody>
      </p:sp>
    </p:spTree>
    <p:extLst>
      <p:ext uri="{BB962C8B-B14F-4D97-AF65-F5344CB8AC3E}">
        <p14:creationId xmlns:p14="http://schemas.microsoft.com/office/powerpoint/2010/main" val="125311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C453FE-3003-3E43-9900-9197EE19D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Nuläge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FD17F4-3C53-914E-AF7D-666CFF687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Alla försäkringsbolag använder egna format för leverans av provisionsinformation</a:t>
            </a:r>
          </a:p>
          <a:p>
            <a:pPr lvl="1"/>
            <a:r>
              <a:rPr lang="sv-SE" sz="2000" dirty="0"/>
              <a:t>XML, Excel, CSV, fysiskt papper</a:t>
            </a:r>
          </a:p>
          <a:p>
            <a:endParaRPr lang="sv-SE" sz="2000" dirty="0"/>
          </a:p>
          <a:p>
            <a:r>
              <a:rPr lang="sv-SE" dirty="0"/>
              <a:t>Kvaliteten på informationen är bristfällig och den är sällan komplett</a:t>
            </a:r>
          </a:p>
          <a:p>
            <a:pPr lvl="1"/>
            <a:r>
              <a:rPr lang="sv-SE" sz="2000" dirty="0"/>
              <a:t>Kan bara användas tillfredsställande för fördelning av provisionsintäkter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491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79A10F-5763-9448-8DC2-3D64BDE5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Huvudsakliga användningsområden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3208DE-0657-9B46-B0B8-F4283BEDD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Fördelning av provisionsintäkter</a:t>
            </a:r>
          </a:p>
          <a:p>
            <a:pPr lvl="1"/>
            <a:r>
              <a:rPr lang="sv-SE" sz="2000" dirty="0"/>
              <a:t>Fördelning baserat på mäklarkod, företags-, rådgivar- eller delningskod</a:t>
            </a:r>
          </a:p>
          <a:p>
            <a:endParaRPr lang="sv-SE" sz="2000" dirty="0"/>
          </a:p>
          <a:p>
            <a:r>
              <a:rPr lang="sv-SE" dirty="0"/>
              <a:t>Kontroll av provisionsintäkter</a:t>
            </a:r>
          </a:p>
          <a:p>
            <a:pPr lvl="1"/>
            <a:r>
              <a:rPr lang="sv-SE" sz="2000" dirty="0"/>
              <a:t>Avstämning för att säkerställa att erhållen provision är korrekt</a:t>
            </a:r>
          </a:p>
          <a:p>
            <a:endParaRPr lang="sv-SE" sz="2000" dirty="0"/>
          </a:p>
          <a:p>
            <a:r>
              <a:rPr lang="sv-SE" dirty="0"/>
              <a:t>Analys av affär</a:t>
            </a:r>
          </a:p>
          <a:p>
            <a:pPr lvl="1"/>
            <a:r>
              <a:rPr lang="sv-SE" sz="2000" dirty="0"/>
              <a:t>Sammanställning av affär på produkt, upphandling, kundföretag, individ</a:t>
            </a:r>
          </a:p>
          <a:p>
            <a:endParaRPr lang="sv-SE" sz="2000" dirty="0"/>
          </a:p>
          <a:p>
            <a:r>
              <a:rPr lang="sv-SE" dirty="0"/>
              <a:t>Återrapportering till kund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0586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616293-BC8F-6145-B3D7-93D45E63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Problem - Fördelning av provisionsintäkter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3196C9-9B3A-194D-AD9D-D64F36DE4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Administration av mäklarkoder är tidskrävande och komplext</a:t>
            </a:r>
          </a:p>
          <a:p>
            <a:endParaRPr lang="sv-SE" sz="2000" dirty="0"/>
          </a:p>
          <a:p>
            <a:r>
              <a:rPr lang="sv-SE" dirty="0"/>
              <a:t>Då försäkringstagare och/eller försäkrad i många fall saknas kan fördelning med säkerhet bara göras utifrån bolags- eller mäklarkod</a:t>
            </a:r>
          </a:p>
          <a:p>
            <a:pPr lvl="1"/>
            <a:r>
              <a:rPr lang="sv-SE" sz="2000" dirty="0"/>
              <a:t>Alternativa fördelningsmetoder, baserat på försäkringstagare, försäkrad, avtalsnummer </a:t>
            </a:r>
            <a:r>
              <a:rPr lang="sv-SE" sz="2000" dirty="0" err="1"/>
              <a:t>odyl</a:t>
            </a:r>
            <a:r>
              <a:rPr lang="sv-SE" sz="2000" dirty="0"/>
              <a:t>, skulle kunna underlätta både för förmedlare och försäkringsbolag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668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8D7F18-322E-F04A-B751-24B398DCF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Problem - Kontroll av provisionsintäkter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818F82-B0CD-284C-87C9-AEDC66A6B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Det sätt som provision rapporterar på skiljer sig mycket åt mellan försäkringsbolagen</a:t>
            </a:r>
          </a:p>
          <a:p>
            <a:pPr lvl="1"/>
            <a:r>
              <a:rPr lang="sv-SE" sz="2000" dirty="0"/>
              <a:t>Detta driver kostnader i systemutveckling och analys</a:t>
            </a:r>
          </a:p>
          <a:p>
            <a:endParaRPr lang="sv-SE" sz="2000" dirty="0"/>
          </a:p>
          <a:p>
            <a:r>
              <a:rPr lang="sv-SE" dirty="0"/>
              <a:t>Inget försäkringsbolag ger idag en fullständig rapportering som möjliggör kontroll av riktighet</a:t>
            </a:r>
          </a:p>
          <a:p>
            <a:pPr lvl="1"/>
            <a:r>
              <a:rPr lang="sv-SE" sz="2000" dirty="0"/>
              <a:t>Det stora problemet ligger i fastställande av basen för provisionsberäkningen. Vilken premie </a:t>
            </a:r>
            <a:r>
              <a:rPr lang="sv-SE" sz="2000" dirty="0" err="1"/>
              <a:t>resp</a:t>
            </a:r>
            <a:r>
              <a:rPr lang="sv-SE" sz="2000" dirty="0"/>
              <a:t> vilket kapital har använts för beräkningen? Engångspremier redovisas sparsamt i försäkringsbeståndsfiler, vilket gör det omöjligt att matcha provisionsintäkterna.</a:t>
            </a:r>
          </a:p>
          <a:p>
            <a:pPr lvl="1"/>
            <a:endParaRPr lang="sv-SE" sz="2000" dirty="0"/>
          </a:p>
          <a:p>
            <a:pPr lvl="1"/>
            <a:r>
              <a:rPr lang="sv-SE" sz="2000" dirty="0"/>
              <a:t>Det finns också en osäkerhet i vilken beräkningsfaktor som ska tillämpas för ett visst avtal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260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971568-A696-A940-B163-EF20399F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Problem - Analys av affär, Återrapportering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13B3C5-1827-8240-A446-B944D52F1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är svårt för förmedlare att, med precision, analysera och följa affärens utveckling</a:t>
            </a:r>
          </a:p>
          <a:p>
            <a:pPr lvl="1"/>
            <a:r>
              <a:rPr lang="sv-SE" sz="2000" dirty="0"/>
              <a:t>Detta kräver komplett information om underliggande försäkringar och premieflöden</a:t>
            </a:r>
          </a:p>
          <a:p>
            <a:endParaRPr lang="sv-SE" sz="2000" dirty="0"/>
          </a:p>
          <a:p>
            <a:r>
              <a:rPr lang="sv-SE" dirty="0"/>
              <a:t>Återrapportering till kunder (företag och individer) blir haltande</a:t>
            </a:r>
          </a:p>
          <a:p>
            <a:pPr lvl="1"/>
            <a:r>
              <a:rPr lang="sv-SE" sz="2000" dirty="0"/>
              <a:t>Detta kräver komplett information om försäkringstagare och försäkrad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758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E6A4D8-DA04-F348-B5BD-D1732FB26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Lösningshypotes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A6560F-2782-924C-98B7-DF87A85F9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Enkelt format som många kan hantera maskinellt och/eller manuellt</a:t>
            </a:r>
          </a:p>
          <a:p>
            <a:pPr lvl="1"/>
            <a:r>
              <a:rPr lang="sv-SE" sz="2000" dirty="0"/>
              <a:t>Excel eller CSV</a:t>
            </a:r>
          </a:p>
          <a:p>
            <a:pPr lvl="1"/>
            <a:r>
              <a:rPr lang="sv-SE" sz="2000" dirty="0"/>
              <a:t>Gemensamt för samtliga försäkringsbolag</a:t>
            </a:r>
          </a:p>
          <a:p>
            <a:endParaRPr lang="sv-SE" sz="2000" dirty="0"/>
          </a:p>
          <a:p>
            <a:r>
              <a:rPr lang="sv-SE" dirty="0"/>
              <a:t>Inkludera relevant information för kontroll och uppföljning</a:t>
            </a:r>
          </a:p>
          <a:p>
            <a:pPr lvl="1"/>
            <a:r>
              <a:rPr lang="sv-SE" sz="2000" dirty="0"/>
              <a:t>Information om grund för provisionsberäkning</a:t>
            </a:r>
          </a:p>
          <a:p>
            <a:pPr lvl="1"/>
            <a:r>
              <a:rPr lang="sv-SE" sz="2000" dirty="0"/>
              <a:t>Koppling till försäkring, kund och upphandling</a:t>
            </a:r>
          </a:p>
          <a:p>
            <a:endParaRPr lang="sv-SE" sz="2000" dirty="0"/>
          </a:p>
          <a:p>
            <a:r>
              <a:rPr lang="sv-SE" dirty="0"/>
              <a:t>Tydliggör relation till försäkringsbeståndsinformation (MIS 2.0)</a:t>
            </a:r>
          </a:p>
          <a:p>
            <a:pPr lvl="1"/>
            <a:r>
              <a:rPr lang="sv-SE" sz="2000" dirty="0"/>
              <a:t>Provisionsinformationen ska vara självbärande men ändå möjlig att kombinera med beståndsdata (som om fattar fördjupad produktinformation)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75372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FB670B9-91FC-2E49-BFCF-F55D366D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Preliminärt exempel</a:t>
            </a:r>
          </a:p>
        </p:txBody>
      </p:sp>
      <p:graphicFrame>
        <p:nvGraphicFramePr>
          <p:cNvPr id="7" name="Platshållare för innehåll 6">
            <a:extLst>
              <a:ext uri="{FF2B5EF4-FFF2-40B4-BE49-F238E27FC236}">
                <a16:creationId xmlns:a16="http://schemas.microsoft.com/office/drawing/2014/main" id="{BC8112AB-8748-C74F-9A55-C9174CC48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336922"/>
              </p:ext>
            </p:extLst>
          </p:nvPr>
        </p:nvGraphicFramePr>
        <p:xfrm>
          <a:off x="838200" y="1825625"/>
          <a:ext cx="10515600" cy="4079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47459558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2227543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185097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800" b="1" dirty="0"/>
                        <a:t>Övergripande information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 dirty="0"/>
                        <a:t>Försäkringsinformation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 dirty="0"/>
                        <a:t>Provisionsinformation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9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b="0" dirty="0"/>
                        <a:t>Provisionsgivare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b="0" dirty="0"/>
                        <a:t>Försäkringsgivare</a:t>
                      </a:r>
                      <a:endParaRPr lang="sv-SE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b="0" dirty="0"/>
                        <a:t>Datum</a:t>
                      </a:r>
                      <a:r>
                        <a:rPr lang="sv-SE" sz="1800" b="0" baseline="30000" dirty="0"/>
                        <a:t>2</a:t>
                      </a:r>
                      <a:endParaRPr lang="sv-SE" b="0" baseline="30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87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Producentbolag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Försäkringsnummer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Orsak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22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Provisionsmottagare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Depåinstitut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Beräkningssätt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4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Tidsperiod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Depånummer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Faktor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78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Bolagskod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Avtalsnummer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Premie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29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Mäklarkod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Produkt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Kapital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21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Mäklarnamn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Affärsnamn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Rabatt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705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Betalningsreferens</a:t>
                      </a:r>
                      <a:r>
                        <a:rPr lang="sv-SE" baseline="30000" dirty="0"/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Affärstyp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Avdrag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84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b="0" dirty="0"/>
                        <a:t>Försäkringstagare</a:t>
                      </a:r>
                      <a:endParaRPr lang="sv-SE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Provision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33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Försäkrad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Beskrivning</a:t>
                      </a:r>
                      <a:endParaRPr lang="sv-S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695452"/>
                  </a:ext>
                </a:extLst>
              </a:tr>
            </a:tbl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BF525F2D-B53A-5347-8F93-4FA59263EB16}"/>
              </a:ext>
            </a:extLst>
          </p:cNvPr>
          <p:cNvSpPr txBox="1"/>
          <p:nvPr/>
        </p:nvSpPr>
        <p:spPr>
          <a:xfrm>
            <a:off x="780584" y="6039802"/>
            <a:ext cx="10573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aseline="30000" dirty="0"/>
              <a:t>1)</a:t>
            </a:r>
            <a:r>
              <a:rPr lang="sv-SE" sz="1200" dirty="0"/>
              <a:t> Betalningsreferensen knyter ett eller flera provisionsunderlag till en provisionsutbetalning, alternativt flera utbetalningar till </a:t>
            </a:r>
            <a:r>
              <a:rPr lang="sv-SE" sz="1200"/>
              <a:t>ett underlag</a:t>
            </a:r>
            <a:endParaRPr lang="sv-SE" sz="1200" baseline="30000" dirty="0"/>
          </a:p>
          <a:p>
            <a:r>
              <a:rPr lang="sv-SE" sz="1200" baseline="30000" dirty="0"/>
              <a:t>2)</a:t>
            </a:r>
            <a:r>
              <a:rPr lang="sv-SE" sz="1200" dirty="0"/>
              <a:t> Datum kan avse provisionsutbetalning, premieinbetalning och </a:t>
            </a:r>
            <a:r>
              <a:rPr lang="sv-SE" sz="1200" dirty="0" err="1"/>
              <a:t>ev</a:t>
            </a:r>
            <a:r>
              <a:rPr lang="sv-SE" sz="1200" dirty="0"/>
              <a:t> också den datumperiod som premien avser</a:t>
            </a:r>
          </a:p>
        </p:txBody>
      </p:sp>
    </p:spTree>
    <p:extLst>
      <p:ext uri="{BB962C8B-B14F-4D97-AF65-F5344CB8AC3E}">
        <p14:creationId xmlns:p14="http://schemas.microsoft.com/office/powerpoint/2010/main" val="132083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ed944f6ec932574823d60dd11c236b3b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0a5a1155965686b72f4e0fa80fd8e679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E52793-8C1E-4230-A28F-2CC4B4B14C41}"/>
</file>

<file path=customXml/itemProps2.xml><?xml version="1.0" encoding="utf-8"?>
<ds:datastoreItem xmlns:ds="http://schemas.openxmlformats.org/officeDocument/2006/customXml" ds:itemID="{1DBC4B78-1FF3-4714-9422-CEB038F1A3DD}"/>
</file>

<file path=customXml/itemProps3.xml><?xml version="1.0" encoding="utf-8"?>
<ds:datastoreItem xmlns:ds="http://schemas.openxmlformats.org/officeDocument/2006/customXml" ds:itemID="{95618293-3861-49D3-A936-B85F53E0F820}"/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405</Words>
  <Application>Microsoft Macintosh PowerPoint</Application>
  <PresentationFormat>Bredbild</PresentationFormat>
  <Paragraphs>83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Provisionsinformation</vt:lpstr>
      <vt:lpstr>Nuläge</vt:lpstr>
      <vt:lpstr>Huvudsakliga användningsområden</vt:lpstr>
      <vt:lpstr>Problem - Fördelning av provisionsintäkter</vt:lpstr>
      <vt:lpstr>Problem - Kontroll av provisionsintäkter</vt:lpstr>
      <vt:lpstr>Problem - Analys av affär, Återrapportering</vt:lpstr>
      <vt:lpstr>Lösningshypotes</vt:lpstr>
      <vt:lpstr>Preliminärt exempel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Provisionsinformation</dc:title>
  <dc:creator>Måns Widström</dc:creator>
  <cp:lastModifiedBy>Måns Widström</cp:lastModifiedBy>
  <cp:revision>13</cp:revision>
  <dcterms:created xsi:type="dcterms:W3CDTF">2018-08-09T06:04:11Z</dcterms:created>
  <dcterms:modified xsi:type="dcterms:W3CDTF">2018-08-16T11:39:01Z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