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handoutMasters/handoutMaster1.xml" ContentType="application/vnd.openxmlformats-officedocument.presentationml.handoutMaster+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notesMasters/notesMaster1.xml" ContentType="application/vnd.openxmlformats-officedocument.presentationml.notesMaster+xml"/>
  <Override PartName="/ppt/theme/theme1.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1"/>
  </p:sldMasterIdLst>
  <p:notesMasterIdLst>
    <p:notesMasterId r:id="rId18"/>
  </p:notesMasterIdLst>
  <p:handoutMasterIdLst>
    <p:handoutMasterId r:id="rId19"/>
  </p:handoutMasterIdLst>
  <p:sldIdLst>
    <p:sldId id="479" r:id="rId2"/>
    <p:sldId id="485" r:id="rId3"/>
    <p:sldId id="481" r:id="rId4"/>
    <p:sldId id="482" r:id="rId5"/>
    <p:sldId id="484" r:id="rId6"/>
    <p:sldId id="486" r:id="rId7"/>
    <p:sldId id="478" r:id="rId8"/>
    <p:sldId id="458" r:id="rId9"/>
    <p:sldId id="471" r:id="rId10"/>
    <p:sldId id="470" r:id="rId11"/>
    <p:sldId id="475" r:id="rId12"/>
    <p:sldId id="472" r:id="rId13"/>
    <p:sldId id="473" r:id="rId14"/>
    <p:sldId id="476" r:id="rId15"/>
    <p:sldId id="477" r:id="rId16"/>
    <p:sldId id="469" r:id="rId1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1" userDrawn="1">
          <p15:clr>
            <a:srgbClr val="A4A3A4"/>
          </p15:clr>
        </p15:guide>
        <p15:guide id="2" pos="2133" userDrawn="1">
          <p15:clr>
            <a:srgbClr val="A4A3A4"/>
          </p15:clr>
        </p15:guide>
        <p15:guide id="3" orient="horz" pos="3128">
          <p15:clr>
            <a:srgbClr val="A4A3A4"/>
          </p15:clr>
        </p15:guide>
        <p15:guide id="4"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BCC6"/>
    <a:srgbClr val="7FAEC1"/>
    <a:srgbClr val="005D83"/>
    <a:srgbClr val="006799"/>
    <a:srgbClr val="6767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Mörkt forma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20" autoAdjust="0"/>
    <p:restoredTop sz="89374" autoAdjust="0"/>
  </p:normalViewPr>
  <p:slideViewPr>
    <p:cSldViewPr>
      <p:cViewPr varScale="1">
        <p:scale>
          <a:sx n="96" d="100"/>
          <a:sy n="96"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8" d="100"/>
          <a:sy n="58" d="100"/>
        </p:scale>
        <p:origin x="-1686" y="-72"/>
      </p:cViewPr>
      <p:guideLst>
        <p:guide orient="horz" pos="3121"/>
        <p:guide pos="2133"/>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F80D8C-7717-4F50-933E-18AB3583D249}"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US"/>
        </a:p>
      </dgm:t>
    </dgm:pt>
    <dgm:pt modelId="{59B38C0D-B99D-4432-9006-37B1AF77CD2D}">
      <dgm:prSet>
        <dgm:style>
          <a:lnRef idx="1">
            <a:schemeClr val="accent1"/>
          </a:lnRef>
          <a:fillRef idx="2">
            <a:schemeClr val="accent1"/>
          </a:fillRef>
          <a:effectRef idx="1">
            <a:schemeClr val="accent1"/>
          </a:effectRef>
          <a:fontRef idx="minor">
            <a:schemeClr val="dk1"/>
          </a:fontRef>
        </dgm:style>
      </dgm:prSet>
      <dgm:spPr/>
      <dgm:t>
        <a:bodyPr/>
        <a:lstStyle/>
        <a:p>
          <a:r>
            <a:rPr lang="en-US" b="1" baseline="0"/>
            <a:t>Avstämning Länsförsäkringar</a:t>
          </a:r>
          <a:endParaRPr lang="en-US"/>
        </a:p>
      </dgm:t>
    </dgm:pt>
    <dgm:pt modelId="{EA73EA53-86B4-4FA1-917C-F12621A62FEA}" type="parTrans" cxnId="{463F8A94-A9F2-416B-A723-5A449EDE9775}">
      <dgm:prSet/>
      <dgm:spPr/>
      <dgm:t>
        <a:bodyPr/>
        <a:lstStyle/>
        <a:p>
          <a:endParaRPr lang="en-US"/>
        </a:p>
      </dgm:t>
    </dgm:pt>
    <dgm:pt modelId="{B1FC7EEF-F46F-49C6-8CFF-3A3A634E1B0B}" type="sibTrans" cxnId="{463F8A94-A9F2-416B-A723-5A449EDE9775}">
      <dgm:prSet/>
      <dgm:spPr/>
      <dgm:t>
        <a:bodyPr/>
        <a:lstStyle/>
        <a:p>
          <a:endParaRPr lang="en-US"/>
        </a:p>
      </dgm:t>
    </dgm:pt>
    <dgm:pt modelId="{0651998A-2BDB-4B3E-8968-36374723F37E}">
      <dgm:prSet/>
      <dgm:spPr/>
      <dgm:t>
        <a:bodyPr/>
        <a:lstStyle/>
        <a:p>
          <a:r>
            <a:rPr lang="en-US" baseline="0"/>
            <a:t>Avstämningsmöte med Länsförsäkringar i slutet på april</a:t>
          </a:r>
          <a:endParaRPr lang="en-US"/>
        </a:p>
      </dgm:t>
    </dgm:pt>
    <dgm:pt modelId="{415B4993-1FFB-4BF9-8EF5-DC73E462B196}" type="parTrans" cxnId="{EE551706-C960-4A0C-AFC6-0F4BD7EC7C1B}">
      <dgm:prSet/>
      <dgm:spPr/>
      <dgm:t>
        <a:bodyPr/>
        <a:lstStyle/>
        <a:p>
          <a:endParaRPr lang="en-US"/>
        </a:p>
      </dgm:t>
    </dgm:pt>
    <dgm:pt modelId="{047A3DDD-54A2-4583-9F3A-AD8950F990CD}" type="sibTrans" cxnId="{EE551706-C960-4A0C-AFC6-0F4BD7EC7C1B}">
      <dgm:prSet/>
      <dgm:spPr/>
      <dgm:t>
        <a:bodyPr/>
        <a:lstStyle/>
        <a:p>
          <a:endParaRPr lang="en-US"/>
        </a:p>
      </dgm:t>
    </dgm:pt>
    <dgm:pt modelId="{A755DB98-DBA2-43A2-B993-22C7B73722D1}">
      <dgm:prSet>
        <dgm:style>
          <a:lnRef idx="1">
            <a:schemeClr val="accent1"/>
          </a:lnRef>
          <a:fillRef idx="2">
            <a:schemeClr val="accent1"/>
          </a:fillRef>
          <a:effectRef idx="1">
            <a:schemeClr val="accent1"/>
          </a:effectRef>
          <a:fontRef idx="minor">
            <a:schemeClr val="dk1"/>
          </a:fontRef>
        </dgm:style>
      </dgm:prSet>
      <dgm:spPr/>
      <dgm:t>
        <a:bodyPr/>
        <a:lstStyle/>
        <a:p>
          <a:r>
            <a:rPr lang="en-US" b="1" baseline="0"/>
            <a:t>Avstämning Skandia</a:t>
          </a:r>
          <a:endParaRPr lang="en-US"/>
        </a:p>
      </dgm:t>
    </dgm:pt>
    <dgm:pt modelId="{58ABCB46-5F8F-4368-8045-2990301D353D}" type="parTrans" cxnId="{720192F6-79DE-414A-8321-F6128A6B304F}">
      <dgm:prSet/>
      <dgm:spPr/>
      <dgm:t>
        <a:bodyPr/>
        <a:lstStyle/>
        <a:p>
          <a:endParaRPr lang="en-US"/>
        </a:p>
      </dgm:t>
    </dgm:pt>
    <dgm:pt modelId="{6F228327-64BE-42FF-8A28-66317F72A6F4}" type="sibTrans" cxnId="{720192F6-79DE-414A-8321-F6128A6B304F}">
      <dgm:prSet/>
      <dgm:spPr/>
      <dgm:t>
        <a:bodyPr/>
        <a:lstStyle/>
        <a:p>
          <a:endParaRPr lang="en-US"/>
        </a:p>
      </dgm:t>
    </dgm:pt>
    <dgm:pt modelId="{6A3F9362-0709-4073-8187-878FDEF80C5B}">
      <dgm:prSet/>
      <dgm:spPr/>
      <dgm:t>
        <a:bodyPr/>
        <a:lstStyle/>
        <a:p>
          <a:r>
            <a:rPr lang="en-US" baseline="0"/>
            <a:t>Avstämningsmöte med Skandia i slutet på april</a:t>
          </a:r>
          <a:endParaRPr lang="en-US"/>
        </a:p>
      </dgm:t>
    </dgm:pt>
    <dgm:pt modelId="{E72A8F5C-BDDC-4B38-84EE-0C8C2857C7AD}" type="parTrans" cxnId="{1F5B5868-2ADF-4B83-8F7A-FFC6F9D57510}">
      <dgm:prSet/>
      <dgm:spPr/>
      <dgm:t>
        <a:bodyPr/>
        <a:lstStyle/>
        <a:p>
          <a:endParaRPr lang="en-US"/>
        </a:p>
      </dgm:t>
    </dgm:pt>
    <dgm:pt modelId="{2690954E-001C-4FCE-AEF8-724DB1B07FE3}" type="sibTrans" cxnId="{1F5B5868-2ADF-4B83-8F7A-FFC6F9D57510}">
      <dgm:prSet/>
      <dgm:spPr/>
      <dgm:t>
        <a:bodyPr/>
        <a:lstStyle/>
        <a:p>
          <a:endParaRPr lang="en-US"/>
        </a:p>
      </dgm:t>
    </dgm:pt>
    <dgm:pt modelId="{319F2620-B699-4F9F-93ED-3332F64CBC68}">
      <dgm:prSet>
        <dgm:style>
          <a:lnRef idx="1">
            <a:schemeClr val="accent1"/>
          </a:lnRef>
          <a:fillRef idx="2">
            <a:schemeClr val="accent1"/>
          </a:fillRef>
          <a:effectRef idx="1">
            <a:schemeClr val="accent1"/>
          </a:effectRef>
          <a:fontRef idx="minor">
            <a:schemeClr val="dk1"/>
          </a:fontRef>
        </dgm:style>
      </dgm:prSet>
      <dgm:spPr/>
      <dgm:t>
        <a:bodyPr/>
        <a:lstStyle/>
        <a:p>
          <a:r>
            <a:rPr lang="en-US" b="1" baseline="0"/>
            <a:t>Avstämning pilot – gamla och nya pilotbolag</a:t>
          </a:r>
          <a:endParaRPr lang="en-US"/>
        </a:p>
      </dgm:t>
    </dgm:pt>
    <dgm:pt modelId="{11A4D841-BB87-4FBA-8F74-F07CEB4FF645}" type="parTrans" cxnId="{CE568967-4FA6-4D65-9253-8898E9111D71}">
      <dgm:prSet/>
      <dgm:spPr/>
      <dgm:t>
        <a:bodyPr/>
        <a:lstStyle/>
        <a:p>
          <a:endParaRPr lang="en-US"/>
        </a:p>
      </dgm:t>
    </dgm:pt>
    <dgm:pt modelId="{7BE2541B-680F-49DD-8514-0D8EAF8E2D64}" type="sibTrans" cxnId="{CE568967-4FA6-4D65-9253-8898E9111D71}">
      <dgm:prSet/>
      <dgm:spPr/>
      <dgm:t>
        <a:bodyPr/>
        <a:lstStyle/>
        <a:p>
          <a:endParaRPr lang="en-US"/>
        </a:p>
      </dgm:t>
    </dgm:pt>
    <dgm:pt modelId="{D3514263-2C51-4590-A0D4-A3935FEB58C5}">
      <dgm:prSet/>
      <dgm:spPr/>
      <dgm:t>
        <a:bodyPr/>
        <a:lstStyle/>
        <a:p>
          <a:r>
            <a:rPr lang="en-US" baseline="0"/>
            <a:t>Gemensamt avstämningsmöte med samtliga inplaneras under maj</a:t>
          </a:r>
          <a:endParaRPr lang="en-US"/>
        </a:p>
      </dgm:t>
    </dgm:pt>
    <dgm:pt modelId="{429A2D2D-5293-4BCA-8165-25F02008FB91}" type="parTrans" cxnId="{68018367-21C6-4026-83BA-F1864E3DE905}">
      <dgm:prSet/>
      <dgm:spPr/>
      <dgm:t>
        <a:bodyPr/>
        <a:lstStyle/>
        <a:p>
          <a:endParaRPr lang="en-US"/>
        </a:p>
      </dgm:t>
    </dgm:pt>
    <dgm:pt modelId="{A6705E48-BBD2-4AC7-B337-C2858789C0FB}" type="sibTrans" cxnId="{68018367-21C6-4026-83BA-F1864E3DE905}">
      <dgm:prSet/>
      <dgm:spPr/>
      <dgm:t>
        <a:bodyPr/>
        <a:lstStyle/>
        <a:p>
          <a:endParaRPr lang="en-US"/>
        </a:p>
      </dgm:t>
    </dgm:pt>
    <dgm:pt modelId="{68F2042C-5AAA-49AD-AACA-50F30B317120}">
      <dgm:prSet>
        <dgm:style>
          <a:lnRef idx="1">
            <a:schemeClr val="accent1"/>
          </a:lnRef>
          <a:fillRef idx="2">
            <a:schemeClr val="accent1"/>
          </a:fillRef>
          <a:effectRef idx="1">
            <a:schemeClr val="accent1"/>
          </a:effectRef>
          <a:fontRef idx="minor">
            <a:schemeClr val="dk1"/>
          </a:fontRef>
        </dgm:style>
      </dgm:prSet>
      <dgm:spPr/>
      <dgm:t>
        <a:bodyPr/>
        <a:lstStyle/>
        <a:p>
          <a:r>
            <a:rPr lang="en-US" b="1" baseline="0"/>
            <a:t>Referensgruppsmöte</a:t>
          </a:r>
          <a:endParaRPr lang="en-US"/>
        </a:p>
      </dgm:t>
    </dgm:pt>
    <dgm:pt modelId="{1094F5FF-8582-4BE5-87FA-46C3983E2631}" type="parTrans" cxnId="{1B47DFBC-1464-4ECA-A65B-AC1D1504EF60}">
      <dgm:prSet/>
      <dgm:spPr/>
      <dgm:t>
        <a:bodyPr/>
        <a:lstStyle/>
        <a:p>
          <a:endParaRPr lang="en-US"/>
        </a:p>
      </dgm:t>
    </dgm:pt>
    <dgm:pt modelId="{BD3B77B1-62DB-4054-8791-BD1DA65D75FF}" type="sibTrans" cxnId="{1B47DFBC-1464-4ECA-A65B-AC1D1504EF60}">
      <dgm:prSet/>
      <dgm:spPr/>
      <dgm:t>
        <a:bodyPr/>
        <a:lstStyle/>
        <a:p>
          <a:endParaRPr lang="en-US"/>
        </a:p>
      </dgm:t>
    </dgm:pt>
    <dgm:pt modelId="{32865D02-F710-4C6F-A03C-904F5E6B06AD}">
      <dgm:prSet/>
      <dgm:spPr/>
      <dgm:t>
        <a:bodyPr/>
        <a:lstStyle/>
        <a:p>
          <a:r>
            <a:rPr lang="en-US" baseline="0"/>
            <a:t>Avstämning med övriga bolag den 7/5</a:t>
          </a:r>
          <a:endParaRPr lang="en-US"/>
        </a:p>
      </dgm:t>
    </dgm:pt>
    <dgm:pt modelId="{E6E7CD7F-C65D-4412-A920-66ED4FE87414}" type="parTrans" cxnId="{84D13AA0-E530-4C3F-8A72-9B1335273A2B}">
      <dgm:prSet/>
      <dgm:spPr/>
      <dgm:t>
        <a:bodyPr/>
        <a:lstStyle/>
        <a:p>
          <a:endParaRPr lang="en-US"/>
        </a:p>
      </dgm:t>
    </dgm:pt>
    <dgm:pt modelId="{AB9AA524-0093-4104-BFF2-E6A69ED1A740}" type="sibTrans" cxnId="{84D13AA0-E530-4C3F-8A72-9B1335273A2B}">
      <dgm:prSet/>
      <dgm:spPr/>
      <dgm:t>
        <a:bodyPr/>
        <a:lstStyle/>
        <a:p>
          <a:endParaRPr lang="en-US"/>
        </a:p>
      </dgm:t>
    </dgm:pt>
    <dgm:pt modelId="{911A5C21-D60C-4ED9-8FD8-B15B3D21AED8}">
      <dgm:prSet>
        <dgm:style>
          <a:lnRef idx="1">
            <a:schemeClr val="accent1"/>
          </a:lnRef>
          <a:fillRef idx="2">
            <a:schemeClr val="accent1"/>
          </a:fillRef>
          <a:effectRef idx="1">
            <a:schemeClr val="accent1"/>
          </a:effectRef>
          <a:fontRef idx="minor">
            <a:schemeClr val="dk1"/>
          </a:fontRef>
        </dgm:style>
      </dgm:prSet>
      <dgm:spPr/>
      <dgm:t>
        <a:bodyPr/>
        <a:lstStyle/>
        <a:p>
          <a:r>
            <a:rPr lang="en-US" b="1" baseline="0"/>
            <a:t>Valcentralerna</a:t>
          </a:r>
          <a:endParaRPr lang="en-US"/>
        </a:p>
      </dgm:t>
    </dgm:pt>
    <dgm:pt modelId="{215C83C0-CAA0-4FBA-8124-75C28F0C08F3}" type="parTrans" cxnId="{06669AEE-04CC-4075-A0E2-4258098819ED}">
      <dgm:prSet/>
      <dgm:spPr/>
      <dgm:t>
        <a:bodyPr/>
        <a:lstStyle/>
        <a:p>
          <a:endParaRPr lang="en-US"/>
        </a:p>
      </dgm:t>
    </dgm:pt>
    <dgm:pt modelId="{394B4E2C-D597-445B-B79E-0F6C3EE6A8A6}" type="sibTrans" cxnId="{06669AEE-04CC-4075-A0E2-4258098819ED}">
      <dgm:prSet/>
      <dgm:spPr/>
      <dgm:t>
        <a:bodyPr/>
        <a:lstStyle/>
        <a:p>
          <a:endParaRPr lang="en-US"/>
        </a:p>
      </dgm:t>
    </dgm:pt>
    <dgm:pt modelId="{95AC002E-78F6-4ADF-A2C5-D73608DFD43C}">
      <dgm:prSet/>
      <dgm:spPr/>
      <dgm:t>
        <a:bodyPr/>
        <a:lstStyle/>
        <a:p>
          <a:r>
            <a:rPr lang="en-US" baseline="0"/>
            <a:t>Möte med Fora i början på juni. Collectum ska gå igenom dokumentation och underlag för MIS 2.0.</a:t>
          </a:r>
          <a:endParaRPr lang="en-US"/>
        </a:p>
      </dgm:t>
    </dgm:pt>
    <dgm:pt modelId="{9D95D01A-F22C-4C22-B2AE-6DB2C3BBD1F3}" type="parTrans" cxnId="{A16BA745-22BA-41D3-AF40-CC0E016641E1}">
      <dgm:prSet/>
      <dgm:spPr/>
      <dgm:t>
        <a:bodyPr/>
        <a:lstStyle/>
        <a:p>
          <a:endParaRPr lang="en-US"/>
        </a:p>
      </dgm:t>
    </dgm:pt>
    <dgm:pt modelId="{EFACDF54-40B2-4EE6-B62B-2D810175AC76}" type="sibTrans" cxnId="{A16BA745-22BA-41D3-AF40-CC0E016641E1}">
      <dgm:prSet/>
      <dgm:spPr/>
      <dgm:t>
        <a:bodyPr/>
        <a:lstStyle/>
        <a:p>
          <a:endParaRPr lang="en-US"/>
        </a:p>
      </dgm:t>
    </dgm:pt>
    <dgm:pt modelId="{AF38BD40-C23C-460F-80FB-6F4CD831D8D2}">
      <dgm:prSet/>
      <dgm:spPr/>
      <dgm:t>
        <a:bodyPr/>
        <a:lstStyle/>
        <a:p>
          <a:r>
            <a:rPr lang="en-US" baseline="0"/>
            <a:t>Trolig pilotfas – efter sommaren </a:t>
          </a:r>
          <a:endParaRPr lang="en-US"/>
        </a:p>
      </dgm:t>
    </dgm:pt>
    <dgm:pt modelId="{FA42E9AD-5C8E-49B3-9159-C25900B12159}" type="parTrans" cxnId="{0EEC4F1E-0E80-462A-9176-EBDE610E3F6F}">
      <dgm:prSet/>
      <dgm:spPr/>
      <dgm:t>
        <a:bodyPr/>
        <a:lstStyle/>
        <a:p>
          <a:endParaRPr lang="en-US"/>
        </a:p>
      </dgm:t>
    </dgm:pt>
    <dgm:pt modelId="{8520C158-824E-4CC2-8FAC-3322E015CDF5}" type="sibTrans" cxnId="{0EEC4F1E-0E80-462A-9176-EBDE610E3F6F}">
      <dgm:prSet/>
      <dgm:spPr/>
      <dgm:t>
        <a:bodyPr/>
        <a:lstStyle/>
        <a:p>
          <a:endParaRPr lang="en-US"/>
        </a:p>
      </dgm:t>
    </dgm:pt>
    <dgm:pt modelId="{AE38E126-EB8B-457B-B8F4-3D6C4FEC8983}" type="pres">
      <dgm:prSet presAssocID="{E3F80D8C-7717-4F50-933E-18AB3583D249}" presName="linear" presStyleCnt="0">
        <dgm:presLayoutVars>
          <dgm:animLvl val="lvl"/>
          <dgm:resizeHandles val="exact"/>
        </dgm:presLayoutVars>
      </dgm:prSet>
      <dgm:spPr/>
    </dgm:pt>
    <dgm:pt modelId="{939CEB73-E951-4FFA-A0C1-0617432C842A}" type="pres">
      <dgm:prSet presAssocID="{59B38C0D-B99D-4432-9006-37B1AF77CD2D}" presName="parentText" presStyleLbl="node1" presStyleIdx="0" presStyleCnt="5">
        <dgm:presLayoutVars>
          <dgm:chMax val="0"/>
          <dgm:bulletEnabled val="1"/>
        </dgm:presLayoutVars>
      </dgm:prSet>
      <dgm:spPr/>
    </dgm:pt>
    <dgm:pt modelId="{341B7BD6-2906-4E4F-B5E3-8553900260B7}" type="pres">
      <dgm:prSet presAssocID="{59B38C0D-B99D-4432-9006-37B1AF77CD2D}" presName="childText" presStyleLbl="revTx" presStyleIdx="0" presStyleCnt="5">
        <dgm:presLayoutVars>
          <dgm:bulletEnabled val="1"/>
        </dgm:presLayoutVars>
      </dgm:prSet>
      <dgm:spPr/>
    </dgm:pt>
    <dgm:pt modelId="{D15F7EBC-8853-44FF-8D48-7ED7D5D1D6AF}" type="pres">
      <dgm:prSet presAssocID="{A755DB98-DBA2-43A2-B993-22C7B73722D1}" presName="parentText" presStyleLbl="node1" presStyleIdx="1" presStyleCnt="5">
        <dgm:presLayoutVars>
          <dgm:chMax val="0"/>
          <dgm:bulletEnabled val="1"/>
        </dgm:presLayoutVars>
      </dgm:prSet>
      <dgm:spPr/>
    </dgm:pt>
    <dgm:pt modelId="{F300493E-4043-4D2A-A5CB-C4E55FC91B71}" type="pres">
      <dgm:prSet presAssocID="{A755DB98-DBA2-43A2-B993-22C7B73722D1}" presName="childText" presStyleLbl="revTx" presStyleIdx="1" presStyleCnt="5">
        <dgm:presLayoutVars>
          <dgm:bulletEnabled val="1"/>
        </dgm:presLayoutVars>
      </dgm:prSet>
      <dgm:spPr/>
    </dgm:pt>
    <dgm:pt modelId="{B73FBFB9-3C64-43E5-9882-E85B58CC8776}" type="pres">
      <dgm:prSet presAssocID="{319F2620-B699-4F9F-93ED-3332F64CBC68}" presName="parentText" presStyleLbl="node1" presStyleIdx="2" presStyleCnt="5">
        <dgm:presLayoutVars>
          <dgm:chMax val="0"/>
          <dgm:bulletEnabled val="1"/>
        </dgm:presLayoutVars>
      </dgm:prSet>
      <dgm:spPr/>
    </dgm:pt>
    <dgm:pt modelId="{B0F08E5D-4A6A-4E48-A4F4-10E5E39BCB61}" type="pres">
      <dgm:prSet presAssocID="{319F2620-B699-4F9F-93ED-3332F64CBC68}" presName="childText" presStyleLbl="revTx" presStyleIdx="2" presStyleCnt="5">
        <dgm:presLayoutVars>
          <dgm:bulletEnabled val="1"/>
        </dgm:presLayoutVars>
      </dgm:prSet>
      <dgm:spPr/>
    </dgm:pt>
    <dgm:pt modelId="{356EA2D8-21ED-4564-B5B7-A05D03079FF8}" type="pres">
      <dgm:prSet presAssocID="{68F2042C-5AAA-49AD-AACA-50F30B317120}" presName="parentText" presStyleLbl="node1" presStyleIdx="3" presStyleCnt="5">
        <dgm:presLayoutVars>
          <dgm:chMax val="0"/>
          <dgm:bulletEnabled val="1"/>
        </dgm:presLayoutVars>
      </dgm:prSet>
      <dgm:spPr/>
    </dgm:pt>
    <dgm:pt modelId="{3202DBCB-40FC-4D93-8A8B-75C10BE26086}" type="pres">
      <dgm:prSet presAssocID="{68F2042C-5AAA-49AD-AACA-50F30B317120}" presName="childText" presStyleLbl="revTx" presStyleIdx="3" presStyleCnt="5">
        <dgm:presLayoutVars>
          <dgm:bulletEnabled val="1"/>
        </dgm:presLayoutVars>
      </dgm:prSet>
      <dgm:spPr/>
    </dgm:pt>
    <dgm:pt modelId="{130E2073-C3EB-43E9-B4A9-4AF39DFF8E0D}" type="pres">
      <dgm:prSet presAssocID="{911A5C21-D60C-4ED9-8FD8-B15B3D21AED8}" presName="parentText" presStyleLbl="node1" presStyleIdx="4" presStyleCnt="5">
        <dgm:presLayoutVars>
          <dgm:chMax val="0"/>
          <dgm:bulletEnabled val="1"/>
        </dgm:presLayoutVars>
      </dgm:prSet>
      <dgm:spPr/>
    </dgm:pt>
    <dgm:pt modelId="{CA8D5E9B-D07F-4E71-A438-F28335B4CF50}" type="pres">
      <dgm:prSet presAssocID="{911A5C21-D60C-4ED9-8FD8-B15B3D21AED8}" presName="childText" presStyleLbl="revTx" presStyleIdx="4" presStyleCnt="5">
        <dgm:presLayoutVars>
          <dgm:bulletEnabled val="1"/>
        </dgm:presLayoutVars>
      </dgm:prSet>
      <dgm:spPr/>
    </dgm:pt>
  </dgm:ptLst>
  <dgm:cxnLst>
    <dgm:cxn modelId="{7FB64204-222A-4FDB-849F-7EDE4859BC3A}" type="presOf" srcId="{68F2042C-5AAA-49AD-AACA-50F30B317120}" destId="{356EA2D8-21ED-4564-B5B7-A05D03079FF8}" srcOrd="0" destOrd="0" presId="urn:microsoft.com/office/officeart/2005/8/layout/vList2"/>
    <dgm:cxn modelId="{335A1805-7525-49E8-9ACC-60A1B16502DD}" type="presOf" srcId="{AF38BD40-C23C-460F-80FB-6F4CD831D8D2}" destId="{CA8D5E9B-D07F-4E71-A438-F28335B4CF50}" srcOrd="0" destOrd="1" presId="urn:microsoft.com/office/officeart/2005/8/layout/vList2"/>
    <dgm:cxn modelId="{EE551706-C960-4A0C-AFC6-0F4BD7EC7C1B}" srcId="{59B38C0D-B99D-4432-9006-37B1AF77CD2D}" destId="{0651998A-2BDB-4B3E-8968-36374723F37E}" srcOrd="0" destOrd="0" parTransId="{415B4993-1FFB-4BF9-8EF5-DC73E462B196}" sibTransId="{047A3DDD-54A2-4583-9F3A-AD8950F990CD}"/>
    <dgm:cxn modelId="{5FE2CB0A-09EB-4FB9-B3CD-DDDCBA0617FC}" type="presOf" srcId="{0651998A-2BDB-4B3E-8968-36374723F37E}" destId="{341B7BD6-2906-4E4F-B5E3-8553900260B7}" srcOrd="0" destOrd="0" presId="urn:microsoft.com/office/officeart/2005/8/layout/vList2"/>
    <dgm:cxn modelId="{1C2C2A18-D0CC-48A6-A649-51CFF178BEC2}" type="presOf" srcId="{59B38C0D-B99D-4432-9006-37B1AF77CD2D}" destId="{939CEB73-E951-4FFA-A0C1-0617432C842A}" srcOrd="0" destOrd="0" presId="urn:microsoft.com/office/officeart/2005/8/layout/vList2"/>
    <dgm:cxn modelId="{0EEC4F1E-0E80-462A-9176-EBDE610E3F6F}" srcId="{911A5C21-D60C-4ED9-8FD8-B15B3D21AED8}" destId="{AF38BD40-C23C-460F-80FB-6F4CD831D8D2}" srcOrd="1" destOrd="0" parTransId="{FA42E9AD-5C8E-49B3-9159-C25900B12159}" sibTransId="{8520C158-824E-4CC2-8FAC-3322E015CDF5}"/>
    <dgm:cxn modelId="{A16BA745-22BA-41D3-AF40-CC0E016641E1}" srcId="{911A5C21-D60C-4ED9-8FD8-B15B3D21AED8}" destId="{95AC002E-78F6-4ADF-A2C5-D73608DFD43C}" srcOrd="0" destOrd="0" parTransId="{9D95D01A-F22C-4C22-B2AE-6DB2C3BBD1F3}" sibTransId="{EFACDF54-40B2-4EE6-B62B-2D810175AC76}"/>
    <dgm:cxn modelId="{68018367-21C6-4026-83BA-F1864E3DE905}" srcId="{319F2620-B699-4F9F-93ED-3332F64CBC68}" destId="{D3514263-2C51-4590-A0D4-A3935FEB58C5}" srcOrd="0" destOrd="0" parTransId="{429A2D2D-5293-4BCA-8165-25F02008FB91}" sibTransId="{A6705E48-BBD2-4AC7-B337-C2858789C0FB}"/>
    <dgm:cxn modelId="{CE568967-4FA6-4D65-9253-8898E9111D71}" srcId="{E3F80D8C-7717-4F50-933E-18AB3583D249}" destId="{319F2620-B699-4F9F-93ED-3332F64CBC68}" srcOrd="2" destOrd="0" parTransId="{11A4D841-BB87-4FBA-8F74-F07CEB4FF645}" sibTransId="{7BE2541B-680F-49DD-8514-0D8EAF8E2D64}"/>
    <dgm:cxn modelId="{1F5B5868-2ADF-4B83-8F7A-FFC6F9D57510}" srcId="{A755DB98-DBA2-43A2-B993-22C7B73722D1}" destId="{6A3F9362-0709-4073-8187-878FDEF80C5B}" srcOrd="0" destOrd="0" parTransId="{E72A8F5C-BDDC-4B38-84EE-0C8C2857C7AD}" sibTransId="{2690954E-001C-4FCE-AEF8-724DB1B07FE3}"/>
    <dgm:cxn modelId="{9040D54D-9E94-41A8-9AC5-DCE70DEDDB1E}" type="presOf" srcId="{32865D02-F710-4C6F-A03C-904F5E6B06AD}" destId="{3202DBCB-40FC-4D93-8A8B-75C10BE26086}" srcOrd="0" destOrd="0" presId="urn:microsoft.com/office/officeart/2005/8/layout/vList2"/>
    <dgm:cxn modelId="{145C5877-4FF4-4675-A429-9A65D5FE6163}" type="presOf" srcId="{D3514263-2C51-4590-A0D4-A3935FEB58C5}" destId="{B0F08E5D-4A6A-4E48-A4F4-10E5E39BCB61}" srcOrd="0" destOrd="0" presId="urn:microsoft.com/office/officeart/2005/8/layout/vList2"/>
    <dgm:cxn modelId="{F9714A91-DBAC-42F1-B3B7-4A113175DB02}" type="presOf" srcId="{319F2620-B699-4F9F-93ED-3332F64CBC68}" destId="{B73FBFB9-3C64-43E5-9882-E85B58CC8776}" srcOrd="0" destOrd="0" presId="urn:microsoft.com/office/officeart/2005/8/layout/vList2"/>
    <dgm:cxn modelId="{463F8A94-A9F2-416B-A723-5A449EDE9775}" srcId="{E3F80D8C-7717-4F50-933E-18AB3583D249}" destId="{59B38C0D-B99D-4432-9006-37B1AF77CD2D}" srcOrd="0" destOrd="0" parTransId="{EA73EA53-86B4-4FA1-917C-F12621A62FEA}" sibTransId="{B1FC7EEF-F46F-49C6-8CFF-3A3A634E1B0B}"/>
    <dgm:cxn modelId="{84D13AA0-E530-4C3F-8A72-9B1335273A2B}" srcId="{68F2042C-5AAA-49AD-AACA-50F30B317120}" destId="{32865D02-F710-4C6F-A03C-904F5E6B06AD}" srcOrd="0" destOrd="0" parTransId="{E6E7CD7F-C65D-4412-A920-66ED4FE87414}" sibTransId="{AB9AA524-0093-4104-BFF2-E6A69ED1A740}"/>
    <dgm:cxn modelId="{2173DCA4-C63E-4780-A7CC-4B4CBFBEE858}" type="presOf" srcId="{E3F80D8C-7717-4F50-933E-18AB3583D249}" destId="{AE38E126-EB8B-457B-B8F4-3D6C4FEC8983}" srcOrd="0" destOrd="0" presId="urn:microsoft.com/office/officeart/2005/8/layout/vList2"/>
    <dgm:cxn modelId="{87EB18A6-05DF-42A7-BD84-1BF716D5EE82}" type="presOf" srcId="{6A3F9362-0709-4073-8187-878FDEF80C5B}" destId="{F300493E-4043-4D2A-A5CB-C4E55FC91B71}" srcOrd="0" destOrd="0" presId="urn:microsoft.com/office/officeart/2005/8/layout/vList2"/>
    <dgm:cxn modelId="{708A3EBB-0839-4737-A8B7-555D2876D6F4}" type="presOf" srcId="{A755DB98-DBA2-43A2-B993-22C7B73722D1}" destId="{D15F7EBC-8853-44FF-8D48-7ED7D5D1D6AF}" srcOrd="0" destOrd="0" presId="urn:microsoft.com/office/officeart/2005/8/layout/vList2"/>
    <dgm:cxn modelId="{1B47DFBC-1464-4ECA-A65B-AC1D1504EF60}" srcId="{E3F80D8C-7717-4F50-933E-18AB3583D249}" destId="{68F2042C-5AAA-49AD-AACA-50F30B317120}" srcOrd="3" destOrd="0" parTransId="{1094F5FF-8582-4BE5-87FA-46C3983E2631}" sibTransId="{BD3B77B1-62DB-4054-8791-BD1DA65D75FF}"/>
    <dgm:cxn modelId="{237C76E4-5739-421D-B5C1-098D747B6E79}" type="presOf" srcId="{911A5C21-D60C-4ED9-8FD8-B15B3D21AED8}" destId="{130E2073-C3EB-43E9-B4A9-4AF39DFF8E0D}" srcOrd="0" destOrd="0" presId="urn:microsoft.com/office/officeart/2005/8/layout/vList2"/>
    <dgm:cxn modelId="{06669AEE-04CC-4075-A0E2-4258098819ED}" srcId="{E3F80D8C-7717-4F50-933E-18AB3583D249}" destId="{911A5C21-D60C-4ED9-8FD8-B15B3D21AED8}" srcOrd="4" destOrd="0" parTransId="{215C83C0-CAA0-4FBA-8124-75C28F0C08F3}" sibTransId="{394B4E2C-D597-445B-B79E-0F6C3EE6A8A6}"/>
    <dgm:cxn modelId="{720192F6-79DE-414A-8321-F6128A6B304F}" srcId="{E3F80D8C-7717-4F50-933E-18AB3583D249}" destId="{A755DB98-DBA2-43A2-B993-22C7B73722D1}" srcOrd="1" destOrd="0" parTransId="{58ABCB46-5F8F-4368-8045-2990301D353D}" sibTransId="{6F228327-64BE-42FF-8A28-66317F72A6F4}"/>
    <dgm:cxn modelId="{D812FDF8-B622-47EE-AE84-161CCFE53B5D}" type="presOf" srcId="{95AC002E-78F6-4ADF-A2C5-D73608DFD43C}" destId="{CA8D5E9B-D07F-4E71-A438-F28335B4CF50}" srcOrd="0" destOrd="0" presId="urn:microsoft.com/office/officeart/2005/8/layout/vList2"/>
    <dgm:cxn modelId="{C1C2EA9F-8A15-495E-91FC-021206B52536}" type="presParOf" srcId="{AE38E126-EB8B-457B-B8F4-3D6C4FEC8983}" destId="{939CEB73-E951-4FFA-A0C1-0617432C842A}" srcOrd="0" destOrd="0" presId="urn:microsoft.com/office/officeart/2005/8/layout/vList2"/>
    <dgm:cxn modelId="{F194428D-7B96-440C-ACB1-CF5EFE21E4BD}" type="presParOf" srcId="{AE38E126-EB8B-457B-B8F4-3D6C4FEC8983}" destId="{341B7BD6-2906-4E4F-B5E3-8553900260B7}" srcOrd="1" destOrd="0" presId="urn:microsoft.com/office/officeart/2005/8/layout/vList2"/>
    <dgm:cxn modelId="{9538AF97-3319-4F4B-A4AC-5F7281563EF7}" type="presParOf" srcId="{AE38E126-EB8B-457B-B8F4-3D6C4FEC8983}" destId="{D15F7EBC-8853-44FF-8D48-7ED7D5D1D6AF}" srcOrd="2" destOrd="0" presId="urn:microsoft.com/office/officeart/2005/8/layout/vList2"/>
    <dgm:cxn modelId="{F9C1A643-E371-4788-BA83-3837F5142DA4}" type="presParOf" srcId="{AE38E126-EB8B-457B-B8F4-3D6C4FEC8983}" destId="{F300493E-4043-4D2A-A5CB-C4E55FC91B71}" srcOrd="3" destOrd="0" presId="urn:microsoft.com/office/officeart/2005/8/layout/vList2"/>
    <dgm:cxn modelId="{577AE7A5-9621-4A11-A52F-FD7F5A7EEFB0}" type="presParOf" srcId="{AE38E126-EB8B-457B-B8F4-3D6C4FEC8983}" destId="{B73FBFB9-3C64-43E5-9882-E85B58CC8776}" srcOrd="4" destOrd="0" presId="urn:microsoft.com/office/officeart/2005/8/layout/vList2"/>
    <dgm:cxn modelId="{C5D90DE0-6003-43A6-922B-E2147C1C1A52}" type="presParOf" srcId="{AE38E126-EB8B-457B-B8F4-3D6C4FEC8983}" destId="{B0F08E5D-4A6A-4E48-A4F4-10E5E39BCB61}" srcOrd="5" destOrd="0" presId="urn:microsoft.com/office/officeart/2005/8/layout/vList2"/>
    <dgm:cxn modelId="{6E38C640-43EC-457F-9F29-730FFC4BBDF8}" type="presParOf" srcId="{AE38E126-EB8B-457B-B8F4-3D6C4FEC8983}" destId="{356EA2D8-21ED-4564-B5B7-A05D03079FF8}" srcOrd="6" destOrd="0" presId="urn:microsoft.com/office/officeart/2005/8/layout/vList2"/>
    <dgm:cxn modelId="{A9671A83-A4C1-4DA3-93D3-A89E5FDE47A8}" type="presParOf" srcId="{AE38E126-EB8B-457B-B8F4-3D6C4FEC8983}" destId="{3202DBCB-40FC-4D93-8A8B-75C10BE26086}" srcOrd="7" destOrd="0" presId="urn:microsoft.com/office/officeart/2005/8/layout/vList2"/>
    <dgm:cxn modelId="{5DD015CC-CCB3-40E0-AC05-6451B2504D5E}" type="presParOf" srcId="{AE38E126-EB8B-457B-B8F4-3D6C4FEC8983}" destId="{130E2073-C3EB-43E9-B4A9-4AF39DFF8E0D}" srcOrd="8" destOrd="0" presId="urn:microsoft.com/office/officeart/2005/8/layout/vList2"/>
    <dgm:cxn modelId="{403C521E-FB86-4F58-9ADB-339AE0AEEB81}" type="presParOf" srcId="{AE38E126-EB8B-457B-B8F4-3D6C4FEC8983}" destId="{CA8D5E9B-D07F-4E71-A438-F28335B4CF50}" srcOrd="9"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CEB73-E951-4FFA-A0C1-0617432C842A}">
      <dsp:nvSpPr>
        <dsp:cNvPr id="0" name=""/>
        <dsp:cNvSpPr/>
      </dsp:nvSpPr>
      <dsp:spPr>
        <a:xfrm>
          <a:off x="0" y="86312"/>
          <a:ext cx="5012532" cy="456300"/>
        </a:xfrm>
        <a:prstGeom prst="roundRect">
          <a:avLst/>
        </a:prstGeom>
        <a:solidFill>
          <a:schemeClr val="accent1">
            <a:tint val="69000"/>
            <a:satMod val="105000"/>
            <a:lumMod val="110000"/>
          </a:schemeClr>
        </a:solidFill>
        <a:ln w="9525" cap="flat" cmpd="sng" algn="ctr">
          <a:solidFill>
            <a:schemeClr val="accent1">
              <a:shade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t>Avstämning Länsförsäkringar</a:t>
          </a:r>
          <a:endParaRPr lang="en-US" sz="2000" kern="1200"/>
        </a:p>
      </dsp:txBody>
      <dsp:txXfrm>
        <a:off x="22275" y="108587"/>
        <a:ext cx="4967982" cy="411750"/>
      </dsp:txXfrm>
    </dsp:sp>
    <dsp:sp modelId="{341B7BD6-2906-4E4F-B5E3-8553900260B7}">
      <dsp:nvSpPr>
        <dsp:cNvPr id="0" name=""/>
        <dsp:cNvSpPr/>
      </dsp:nvSpPr>
      <dsp:spPr>
        <a:xfrm>
          <a:off x="0" y="542612"/>
          <a:ext cx="5012532"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4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baseline="0"/>
            <a:t>Avstämningsmöte med Länsförsäkringar i slutet på april</a:t>
          </a:r>
          <a:endParaRPr lang="en-US" sz="1600" kern="1200"/>
        </a:p>
      </dsp:txBody>
      <dsp:txXfrm>
        <a:off x="0" y="542612"/>
        <a:ext cx="5012532" cy="331200"/>
      </dsp:txXfrm>
    </dsp:sp>
    <dsp:sp modelId="{D15F7EBC-8853-44FF-8D48-7ED7D5D1D6AF}">
      <dsp:nvSpPr>
        <dsp:cNvPr id="0" name=""/>
        <dsp:cNvSpPr/>
      </dsp:nvSpPr>
      <dsp:spPr>
        <a:xfrm>
          <a:off x="0" y="873812"/>
          <a:ext cx="5012532" cy="456300"/>
        </a:xfrm>
        <a:prstGeom prst="roundRect">
          <a:avLst/>
        </a:prstGeom>
        <a:solidFill>
          <a:schemeClr val="accent1">
            <a:tint val="69000"/>
            <a:satMod val="105000"/>
            <a:lumMod val="110000"/>
          </a:schemeClr>
        </a:solidFill>
        <a:ln w="9525" cap="flat" cmpd="sng" algn="ctr">
          <a:solidFill>
            <a:schemeClr val="accent1">
              <a:shade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t>Avstämning Skandia</a:t>
          </a:r>
          <a:endParaRPr lang="en-US" sz="2000" kern="1200"/>
        </a:p>
      </dsp:txBody>
      <dsp:txXfrm>
        <a:off x="22275" y="896087"/>
        <a:ext cx="4967982" cy="411750"/>
      </dsp:txXfrm>
    </dsp:sp>
    <dsp:sp modelId="{F300493E-4043-4D2A-A5CB-C4E55FC91B71}">
      <dsp:nvSpPr>
        <dsp:cNvPr id="0" name=""/>
        <dsp:cNvSpPr/>
      </dsp:nvSpPr>
      <dsp:spPr>
        <a:xfrm>
          <a:off x="0" y="1330112"/>
          <a:ext cx="5012532"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4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baseline="0"/>
            <a:t>Avstämningsmöte med Skandia i slutet på april</a:t>
          </a:r>
          <a:endParaRPr lang="en-US" sz="1600" kern="1200"/>
        </a:p>
      </dsp:txBody>
      <dsp:txXfrm>
        <a:off x="0" y="1330112"/>
        <a:ext cx="5012532" cy="331200"/>
      </dsp:txXfrm>
    </dsp:sp>
    <dsp:sp modelId="{B73FBFB9-3C64-43E5-9882-E85B58CC8776}">
      <dsp:nvSpPr>
        <dsp:cNvPr id="0" name=""/>
        <dsp:cNvSpPr/>
      </dsp:nvSpPr>
      <dsp:spPr>
        <a:xfrm>
          <a:off x="0" y="1661312"/>
          <a:ext cx="5012532" cy="456300"/>
        </a:xfrm>
        <a:prstGeom prst="roundRect">
          <a:avLst/>
        </a:prstGeom>
        <a:solidFill>
          <a:schemeClr val="accent1">
            <a:tint val="69000"/>
            <a:satMod val="105000"/>
            <a:lumMod val="110000"/>
          </a:schemeClr>
        </a:solidFill>
        <a:ln w="9525" cap="flat" cmpd="sng" algn="ctr">
          <a:solidFill>
            <a:schemeClr val="accent1">
              <a:shade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t>Avstämning pilot – gamla och nya pilotbolag</a:t>
          </a:r>
          <a:endParaRPr lang="en-US" sz="2000" kern="1200"/>
        </a:p>
      </dsp:txBody>
      <dsp:txXfrm>
        <a:off x="22275" y="1683587"/>
        <a:ext cx="4967982" cy="411750"/>
      </dsp:txXfrm>
    </dsp:sp>
    <dsp:sp modelId="{B0F08E5D-4A6A-4E48-A4F4-10E5E39BCB61}">
      <dsp:nvSpPr>
        <dsp:cNvPr id="0" name=""/>
        <dsp:cNvSpPr/>
      </dsp:nvSpPr>
      <dsp:spPr>
        <a:xfrm>
          <a:off x="0" y="2117612"/>
          <a:ext cx="5012532" cy="45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4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baseline="0"/>
            <a:t>Gemensamt avstämningsmöte med samtliga inplaneras under maj</a:t>
          </a:r>
          <a:endParaRPr lang="en-US" sz="1600" kern="1200"/>
        </a:p>
      </dsp:txBody>
      <dsp:txXfrm>
        <a:off x="0" y="2117612"/>
        <a:ext cx="5012532" cy="455400"/>
      </dsp:txXfrm>
    </dsp:sp>
    <dsp:sp modelId="{356EA2D8-21ED-4564-B5B7-A05D03079FF8}">
      <dsp:nvSpPr>
        <dsp:cNvPr id="0" name=""/>
        <dsp:cNvSpPr/>
      </dsp:nvSpPr>
      <dsp:spPr>
        <a:xfrm>
          <a:off x="0" y="2573012"/>
          <a:ext cx="5012532" cy="456300"/>
        </a:xfrm>
        <a:prstGeom prst="roundRect">
          <a:avLst/>
        </a:prstGeom>
        <a:solidFill>
          <a:schemeClr val="accent1">
            <a:tint val="69000"/>
            <a:satMod val="105000"/>
            <a:lumMod val="110000"/>
          </a:schemeClr>
        </a:solidFill>
        <a:ln w="9525" cap="flat" cmpd="sng" algn="ctr">
          <a:solidFill>
            <a:schemeClr val="accent1">
              <a:shade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t>Referensgruppsmöte</a:t>
          </a:r>
          <a:endParaRPr lang="en-US" sz="2000" kern="1200"/>
        </a:p>
      </dsp:txBody>
      <dsp:txXfrm>
        <a:off x="22275" y="2595287"/>
        <a:ext cx="4967982" cy="411750"/>
      </dsp:txXfrm>
    </dsp:sp>
    <dsp:sp modelId="{3202DBCB-40FC-4D93-8A8B-75C10BE26086}">
      <dsp:nvSpPr>
        <dsp:cNvPr id="0" name=""/>
        <dsp:cNvSpPr/>
      </dsp:nvSpPr>
      <dsp:spPr>
        <a:xfrm>
          <a:off x="0" y="3029312"/>
          <a:ext cx="5012532"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4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baseline="0"/>
            <a:t>Avstämning med övriga bolag den 7/5</a:t>
          </a:r>
          <a:endParaRPr lang="en-US" sz="1600" kern="1200"/>
        </a:p>
      </dsp:txBody>
      <dsp:txXfrm>
        <a:off x="0" y="3029312"/>
        <a:ext cx="5012532" cy="331200"/>
      </dsp:txXfrm>
    </dsp:sp>
    <dsp:sp modelId="{130E2073-C3EB-43E9-B4A9-4AF39DFF8E0D}">
      <dsp:nvSpPr>
        <dsp:cNvPr id="0" name=""/>
        <dsp:cNvSpPr/>
      </dsp:nvSpPr>
      <dsp:spPr>
        <a:xfrm>
          <a:off x="0" y="3360512"/>
          <a:ext cx="5012532" cy="456300"/>
        </a:xfrm>
        <a:prstGeom prst="roundRect">
          <a:avLst/>
        </a:prstGeom>
        <a:solidFill>
          <a:schemeClr val="accent1">
            <a:tint val="69000"/>
            <a:satMod val="105000"/>
            <a:lumMod val="110000"/>
          </a:schemeClr>
        </a:solidFill>
        <a:ln w="9525" cap="flat" cmpd="sng" algn="ctr">
          <a:solidFill>
            <a:schemeClr val="accent1">
              <a:shade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t>Valcentralerna</a:t>
          </a:r>
          <a:endParaRPr lang="en-US" sz="2000" kern="1200"/>
        </a:p>
      </dsp:txBody>
      <dsp:txXfrm>
        <a:off x="22275" y="3382787"/>
        <a:ext cx="4967982" cy="411750"/>
      </dsp:txXfrm>
    </dsp:sp>
    <dsp:sp modelId="{CA8D5E9B-D07F-4E71-A438-F28335B4CF50}">
      <dsp:nvSpPr>
        <dsp:cNvPr id="0" name=""/>
        <dsp:cNvSpPr/>
      </dsp:nvSpPr>
      <dsp:spPr>
        <a:xfrm>
          <a:off x="0" y="3816812"/>
          <a:ext cx="5012532" cy="703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4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baseline="0"/>
            <a:t>Möte med Fora i början på juni. Collectum ska gå igenom dokumentation och underlag för MIS 2.0.</a:t>
          </a:r>
          <a:endParaRPr lang="en-US" sz="1600" kern="1200"/>
        </a:p>
        <a:p>
          <a:pPr marL="171450" lvl="1" indent="-171450" algn="l" defTabSz="711200">
            <a:lnSpc>
              <a:spcPct val="90000"/>
            </a:lnSpc>
            <a:spcBef>
              <a:spcPct val="0"/>
            </a:spcBef>
            <a:spcAft>
              <a:spcPct val="20000"/>
            </a:spcAft>
            <a:buChar char="•"/>
          </a:pPr>
          <a:r>
            <a:rPr lang="en-US" sz="1600" kern="1200" baseline="0"/>
            <a:t>Trolig pilotfas – efter sommaren </a:t>
          </a:r>
          <a:endParaRPr lang="en-US" sz="1600" kern="1200"/>
        </a:p>
      </dsp:txBody>
      <dsp:txXfrm>
        <a:off x="0" y="3816812"/>
        <a:ext cx="5012532" cy="703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defRPr sz="1200">
                <a:latin typeface="Times New Roman" charset="0"/>
              </a:defRPr>
            </a:lvl1pPr>
          </a:lstStyle>
          <a:p>
            <a:pPr>
              <a:defRPr/>
            </a:pPr>
            <a:endParaRPr lang="sv-SE"/>
          </a:p>
        </p:txBody>
      </p:sp>
      <p:sp>
        <p:nvSpPr>
          <p:cNvPr id="15363" name="Rectangle 3"/>
          <p:cNvSpPr>
            <a:spLocks noGrp="1" noChangeArrowheads="1"/>
          </p:cNvSpPr>
          <p:nvPr>
            <p:ph type="dt" sz="quarter" idx="1"/>
          </p:nvPr>
        </p:nvSpPr>
        <p:spPr bwMode="auto">
          <a:xfrm>
            <a:off x="3852717"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lgn="r">
              <a:defRPr sz="1200">
                <a:latin typeface="Times New Roman" charset="0"/>
              </a:defRPr>
            </a:lvl1pPr>
          </a:lstStyle>
          <a:p>
            <a:pPr>
              <a:defRPr/>
            </a:pPr>
            <a:endParaRPr lang="sv-SE"/>
          </a:p>
        </p:txBody>
      </p:sp>
      <p:sp>
        <p:nvSpPr>
          <p:cNvPr id="15364" name="Rectangle 4"/>
          <p:cNvSpPr>
            <a:spLocks noGrp="1" noChangeArrowheads="1"/>
          </p:cNvSpPr>
          <p:nvPr>
            <p:ph type="ftr" sz="quarter" idx="2"/>
          </p:nvPr>
        </p:nvSpPr>
        <p:spPr bwMode="auto">
          <a:xfrm>
            <a:off x="0"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defRPr sz="1200">
                <a:latin typeface="Times New Roman" charset="0"/>
              </a:defRPr>
            </a:lvl1pPr>
          </a:lstStyle>
          <a:p>
            <a:pPr>
              <a:defRPr/>
            </a:pPr>
            <a:endParaRPr lang="sv-SE"/>
          </a:p>
        </p:txBody>
      </p:sp>
      <p:sp>
        <p:nvSpPr>
          <p:cNvPr id="15365" name="Rectangle 5"/>
          <p:cNvSpPr>
            <a:spLocks noGrp="1" noChangeArrowheads="1"/>
          </p:cNvSpPr>
          <p:nvPr>
            <p:ph type="sldNum" sz="quarter" idx="3"/>
          </p:nvPr>
        </p:nvSpPr>
        <p:spPr bwMode="auto">
          <a:xfrm>
            <a:off x="3852717"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lgn="r">
              <a:defRPr sz="1200">
                <a:latin typeface="Times New Roman" charset="0"/>
              </a:defRPr>
            </a:lvl1pPr>
          </a:lstStyle>
          <a:p>
            <a:pPr>
              <a:defRPr/>
            </a:pPr>
            <a:fld id="{476AB7E5-160B-483B-9FB5-95EA03412A10}" type="slidenum">
              <a:rPr lang="sv-SE"/>
              <a:pPr>
                <a:defRPr/>
              </a:pPr>
              <a:t>‹#›</a:t>
            </a:fld>
            <a:endParaRPr lang="sv-SE"/>
          </a:p>
        </p:txBody>
      </p:sp>
    </p:spTree>
    <p:extLst>
      <p:ext uri="{BB962C8B-B14F-4D97-AF65-F5344CB8AC3E}">
        <p14:creationId xmlns:p14="http://schemas.microsoft.com/office/powerpoint/2010/main" val="1891723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defRPr sz="1200">
                <a:latin typeface="Times New Roman" charset="0"/>
              </a:defRPr>
            </a:lvl1pPr>
          </a:lstStyle>
          <a:p>
            <a:pPr>
              <a:defRPr/>
            </a:pPr>
            <a:endParaRPr lang="en-GB"/>
          </a:p>
        </p:txBody>
      </p:sp>
      <p:sp>
        <p:nvSpPr>
          <p:cNvPr id="7171" name="Rectangle 3"/>
          <p:cNvSpPr>
            <a:spLocks noGrp="1" noChangeArrowheads="1"/>
          </p:cNvSpPr>
          <p:nvPr>
            <p:ph type="dt" idx="1"/>
          </p:nvPr>
        </p:nvSpPr>
        <p:spPr bwMode="auto">
          <a:xfrm>
            <a:off x="3852717"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8090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141" y="4714877"/>
            <a:ext cx="4985393" cy="4467225"/>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7174" name="Rectangle 6"/>
          <p:cNvSpPr>
            <a:spLocks noGrp="1" noChangeArrowheads="1"/>
          </p:cNvSpPr>
          <p:nvPr>
            <p:ph type="ftr" sz="quarter" idx="4"/>
          </p:nvPr>
        </p:nvSpPr>
        <p:spPr bwMode="auto">
          <a:xfrm>
            <a:off x="0"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defRPr sz="1200">
                <a:latin typeface="Times New Roman" charset="0"/>
              </a:defRPr>
            </a:lvl1pPr>
          </a:lstStyle>
          <a:p>
            <a:pPr>
              <a:defRPr/>
            </a:pPr>
            <a:endParaRPr lang="en-GB"/>
          </a:p>
        </p:txBody>
      </p:sp>
      <p:sp>
        <p:nvSpPr>
          <p:cNvPr id="7175" name="Rectangle 7"/>
          <p:cNvSpPr>
            <a:spLocks noGrp="1" noChangeArrowheads="1"/>
          </p:cNvSpPr>
          <p:nvPr>
            <p:ph type="sldNum" sz="quarter" idx="5"/>
          </p:nvPr>
        </p:nvSpPr>
        <p:spPr bwMode="auto">
          <a:xfrm>
            <a:off x="3852717"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lgn="r">
              <a:defRPr sz="1200">
                <a:latin typeface="Times New Roman" charset="0"/>
              </a:defRPr>
            </a:lvl1pPr>
          </a:lstStyle>
          <a:p>
            <a:pPr>
              <a:defRPr/>
            </a:pPr>
            <a:fld id="{4F5EBB0C-B099-4B09-8339-6F66430D6ACE}" type="slidenum">
              <a:rPr lang="en-GB"/>
              <a:pPr>
                <a:defRPr/>
              </a:pPr>
              <a:t>‹#›</a:t>
            </a:fld>
            <a:endParaRPr lang="en-GB"/>
          </a:p>
        </p:txBody>
      </p:sp>
    </p:spTree>
    <p:extLst>
      <p:ext uri="{BB962C8B-B14F-4D97-AF65-F5344CB8AC3E}">
        <p14:creationId xmlns:p14="http://schemas.microsoft.com/office/powerpoint/2010/main" val="15831107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1</a:t>
            </a:fld>
            <a:endParaRPr lang="en-GB"/>
          </a:p>
        </p:txBody>
      </p:sp>
    </p:spTree>
    <p:extLst>
      <p:ext uri="{BB962C8B-B14F-4D97-AF65-F5344CB8AC3E}">
        <p14:creationId xmlns:p14="http://schemas.microsoft.com/office/powerpoint/2010/main" val="718156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kern="1200" dirty="0">
                <a:solidFill>
                  <a:schemeClr val="tx1"/>
                </a:solidFill>
                <a:effectLst/>
                <a:latin typeface="Times New Roman" charset="0"/>
                <a:ea typeface="+mn-ea"/>
                <a:cs typeface="+mn-cs"/>
              </a:rPr>
              <a:t>Gruppförsäkring, osäkert om LF och Skandia kommer testa detta</a:t>
            </a:r>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3</a:t>
            </a:fld>
            <a:endParaRPr lang="en-GB"/>
          </a:p>
        </p:txBody>
      </p:sp>
    </p:spTree>
    <p:extLst>
      <p:ext uri="{BB962C8B-B14F-4D97-AF65-F5344CB8AC3E}">
        <p14:creationId xmlns:p14="http://schemas.microsoft.com/office/powerpoint/2010/main" val="1987863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Vilka valcentraler vill vi ha med oss?</a:t>
            </a:r>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4</a:t>
            </a:fld>
            <a:endParaRPr lang="en-GB"/>
          </a:p>
        </p:txBody>
      </p:sp>
    </p:spTree>
    <p:extLst>
      <p:ext uri="{BB962C8B-B14F-4D97-AF65-F5344CB8AC3E}">
        <p14:creationId xmlns:p14="http://schemas.microsoft.com/office/powerpoint/2010/main" val="1973279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5</a:t>
            </a:fld>
            <a:endParaRPr lang="en-GB"/>
          </a:p>
        </p:txBody>
      </p:sp>
    </p:spTree>
    <p:extLst>
      <p:ext uri="{BB962C8B-B14F-4D97-AF65-F5344CB8AC3E}">
        <p14:creationId xmlns:p14="http://schemas.microsoft.com/office/powerpoint/2010/main" val="3894925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Karin</a:t>
            </a:r>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10</a:t>
            </a:fld>
            <a:endParaRPr lang="en-GB"/>
          </a:p>
        </p:txBody>
      </p:sp>
    </p:spTree>
    <p:extLst>
      <p:ext uri="{BB962C8B-B14F-4D97-AF65-F5344CB8AC3E}">
        <p14:creationId xmlns:p14="http://schemas.microsoft.com/office/powerpoint/2010/main" val="2900733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Karin</a:t>
            </a:r>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12</a:t>
            </a:fld>
            <a:endParaRPr lang="en-GB"/>
          </a:p>
        </p:txBody>
      </p:sp>
    </p:spTree>
    <p:extLst>
      <p:ext uri="{BB962C8B-B14F-4D97-AF65-F5344CB8AC3E}">
        <p14:creationId xmlns:p14="http://schemas.microsoft.com/office/powerpoint/2010/main" val="2795967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313259" y="1300786"/>
            <a:ext cx="6517482" cy="2509213"/>
          </a:xfrm>
        </p:spPr>
        <p:txBody>
          <a:bodyPr anchor="b">
            <a:normAutofit/>
          </a:bodyPr>
          <a:lstStyle>
            <a:lvl1pPr algn="ctr">
              <a:defRPr sz="4800">
                <a:latin typeface="Candara" panose="020E0502030303020204" pitchFamily="34" charset="0"/>
              </a:defRPr>
            </a:lvl1pPr>
          </a:lstStyle>
          <a:p>
            <a:r>
              <a:rPr lang="sv-SE" dirty="0"/>
              <a:t>Klicka här för att ändra format</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latin typeface="Candara" panose="020E05020303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en-US" dirty="0"/>
          </a:p>
        </p:txBody>
      </p:sp>
      <p:sp>
        <p:nvSpPr>
          <p:cNvPr id="6" name="Slide Number Placeholder 5"/>
          <p:cNvSpPr>
            <a:spLocks noGrp="1"/>
          </p:cNvSpPr>
          <p:nvPr>
            <p:ph type="sldNum" sz="quarter" idx="12"/>
          </p:nvPr>
        </p:nvSpPr>
        <p:spPr>
          <a:xfrm>
            <a:off x="7885509" y="6376243"/>
            <a:ext cx="573161" cy="365125"/>
          </a:xfrm>
          <a:prstGeom prst="rect">
            <a:avLst/>
          </a:prstGeom>
        </p:spPr>
        <p:txBody>
          <a:bodyPr/>
          <a:lstStyle/>
          <a:p>
            <a:pPr>
              <a:defRPr/>
            </a:pPr>
            <a:fld id="{A0FDB289-6556-4654-8EA5-0833E58E2C48}" type="slidenum">
              <a:rPr lang="en-US" smtClean="0"/>
              <a:pPr>
                <a:defRPr/>
              </a:pPr>
              <a:t>‹#›</a:t>
            </a:fld>
            <a:endParaRPr lang="en-US"/>
          </a:p>
        </p:txBody>
      </p:sp>
    </p:spTree>
    <p:extLst>
      <p:ext uri="{BB962C8B-B14F-4D97-AF65-F5344CB8AC3E}">
        <p14:creationId xmlns:p14="http://schemas.microsoft.com/office/powerpoint/2010/main" val="3483330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bg>
      <p:bgRef idx="1002">
        <a:schemeClr val="bg1"/>
      </p:bgRef>
    </p:bg>
    <p:spTree>
      <p:nvGrpSpPr>
        <p:cNvPr id="1" name=""/>
        <p:cNvGrpSpPr/>
        <p:nvPr/>
      </p:nvGrpSpPr>
      <p:grpSpPr>
        <a:xfrm>
          <a:off x="0" y="0"/>
          <a:ext cx="0" cy="0"/>
          <a:chOff x="0" y="0"/>
          <a:chExt cx="0" cy="0"/>
        </a:xfrm>
      </p:grpSpPr>
      <p:sp>
        <p:nvSpPr>
          <p:cNvPr id="3" name="Rektangel 2"/>
          <p:cNvSpPr/>
          <p:nvPr userDrawn="1"/>
        </p:nvSpPr>
        <p:spPr>
          <a:xfrm>
            <a:off x="0" y="6237312"/>
            <a:ext cx="914400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sv-SE" dirty="0">
              <a:solidFill>
                <a:schemeClr val="tx1"/>
              </a:solidFill>
            </a:endParaRPr>
          </a:p>
        </p:txBody>
      </p:sp>
      <p:sp>
        <p:nvSpPr>
          <p:cNvPr id="2" name="Title 1"/>
          <p:cNvSpPr>
            <a:spLocks noGrp="1"/>
          </p:cNvSpPr>
          <p:nvPr>
            <p:ph type="title"/>
          </p:nvPr>
        </p:nvSpPr>
        <p:spPr>
          <a:xfrm>
            <a:off x="467819" y="336807"/>
            <a:ext cx="8208137" cy="722249"/>
          </a:xfrm>
        </p:spPr>
        <p:txBody>
          <a:bodyPr/>
          <a:lstStyle>
            <a:lvl1pPr algn="l">
              <a:defRPr cap="none" baseline="0">
                <a:latin typeface="Candara" panose="020E0502030303020204" pitchFamily="34" charset="0"/>
              </a:defRPr>
            </a:lvl1pPr>
          </a:lstStyle>
          <a:p>
            <a:r>
              <a:rPr lang="sv-SE" dirty="0"/>
              <a:t>Klicka här för att ändra format</a:t>
            </a:r>
            <a:endParaRPr lang="en-US" dirty="0"/>
          </a:p>
        </p:txBody>
      </p:sp>
      <p:sp>
        <p:nvSpPr>
          <p:cNvPr id="12" name="Content Placeholder 2"/>
          <p:cNvSpPr>
            <a:spLocks noGrp="1"/>
          </p:cNvSpPr>
          <p:nvPr>
            <p:ph sz="quarter" idx="13"/>
          </p:nvPr>
        </p:nvSpPr>
        <p:spPr>
          <a:xfrm>
            <a:off x="468314" y="1479700"/>
            <a:ext cx="8207642" cy="4613596"/>
          </a:xfrm>
        </p:spPr>
        <p:txBody>
          <a:bodyPr/>
          <a:lstStyle>
            <a:lvl1pPr>
              <a:defRPr cap="none" baseline="0">
                <a:latin typeface="Candara" panose="020E0502030303020204" pitchFamily="34" charset="0"/>
              </a:defRPr>
            </a:lvl1pPr>
            <a:lvl2pPr>
              <a:defRPr cap="none" baseline="0">
                <a:latin typeface="Candara" panose="020E0502030303020204" pitchFamily="34" charset="0"/>
              </a:defRPr>
            </a:lvl2pPr>
            <a:lvl3pPr>
              <a:defRPr cap="none" baseline="0">
                <a:latin typeface="Candara" panose="020E0502030303020204" pitchFamily="34" charset="0"/>
              </a:defRPr>
            </a:lvl3pPr>
            <a:lvl4pPr>
              <a:defRPr cap="none" baseline="0">
                <a:latin typeface="Candara" panose="020E0502030303020204" pitchFamily="34" charset="0"/>
              </a:defRPr>
            </a:lvl4pPr>
            <a:lvl5pPr>
              <a:defRPr cap="none" baseline="0">
                <a:latin typeface="Candara" panose="020E0502030303020204" pitchFamily="34" charset="0"/>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8" name="textruta 7"/>
          <p:cNvSpPr txBox="1"/>
          <p:nvPr userDrawn="1"/>
        </p:nvSpPr>
        <p:spPr>
          <a:xfrm>
            <a:off x="467273" y="6393358"/>
            <a:ext cx="2684902" cy="369332"/>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S4I, Standard for insurance</a:t>
            </a:r>
          </a:p>
        </p:txBody>
      </p:sp>
      <p:sp>
        <p:nvSpPr>
          <p:cNvPr id="9" name="textruta 8"/>
          <p:cNvSpPr txBox="1"/>
          <p:nvPr userDrawn="1"/>
        </p:nvSpPr>
        <p:spPr>
          <a:xfrm>
            <a:off x="8316416" y="6393358"/>
            <a:ext cx="401072" cy="307777"/>
          </a:xfrm>
          <a:prstGeom prst="rect">
            <a:avLst/>
          </a:prstGeom>
          <a:noFill/>
        </p:spPr>
        <p:txBody>
          <a:bodyPr wrap="none" rtlCol="0">
            <a:spAutoFit/>
          </a:bodyPr>
          <a:lstStyle/>
          <a:p>
            <a:fld id="{F2CF46FA-244A-4C49-8568-C8EF50848188}" type="slidenum">
              <a:rPr lang="sv-SE" sz="1400" smtClean="0"/>
              <a:t>‹#›</a:t>
            </a:fld>
            <a:endParaRPr lang="sv-SE" sz="1400" dirty="0"/>
          </a:p>
        </p:txBody>
      </p:sp>
    </p:spTree>
    <p:extLst>
      <p:ext uri="{BB962C8B-B14F-4D97-AF65-F5344CB8AC3E}">
        <p14:creationId xmlns:p14="http://schemas.microsoft.com/office/powerpoint/2010/main" val="237786306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85331" y="828564"/>
            <a:ext cx="7763814" cy="2736819"/>
          </a:xfrm>
        </p:spPr>
        <p:txBody>
          <a:bodyPr anchor="b">
            <a:normAutofit/>
          </a:bodyPr>
          <a:lstStyle>
            <a:lvl1pPr>
              <a:defRPr sz="4000">
                <a:latin typeface="Candara" panose="020E0502030303020204" pitchFamily="34" charset="0"/>
              </a:defRPr>
            </a:lvl1pPr>
          </a:lstStyle>
          <a:p>
            <a:r>
              <a:rPr lang="sv-SE" dirty="0"/>
              <a:t>Klicka här för att ändra format</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latin typeface="Candara" panose="020E05020303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Tree>
    <p:extLst>
      <p:ext uri="{BB962C8B-B14F-4D97-AF65-F5344CB8AC3E}">
        <p14:creationId xmlns:p14="http://schemas.microsoft.com/office/powerpoint/2010/main" val="240102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14" name="Title 1"/>
          <p:cNvSpPr>
            <a:spLocks noGrp="1"/>
          </p:cNvSpPr>
          <p:nvPr>
            <p:ph type="title"/>
          </p:nvPr>
        </p:nvSpPr>
        <p:spPr>
          <a:xfrm>
            <a:off x="685330" y="332656"/>
            <a:ext cx="7773338" cy="650242"/>
          </a:xfrm>
        </p:spPr>
        <p:txBody>
          <a:bodyPr/>
          <a:lstStyle/>
          <a:p>
            <a:r>
              <a:rPr lang="sv-SE"/>
              <a:t>Klicka här för att ändra format</a:t>
            </a:r>
            <a:endParaRPr lang="en-US" dirty="0"/>
          </a:p>
        </p:txBody>
      </p:sp>
      <p:sp>
        <p:nvSpPr>
          <p:cNvPr id="12" name="Content Placeholder 2"/>
          <p:cNvSpPr>
            <a:spLocks noGrp="1"/>
          </p:cNvSpPr>
          <p:nvPr>
            <p:ph sz="quarter" idx="13"/>
          </p:nvPr>
        </p:nvSpPr>
        <p:spPr>
          <a:xfrm>
            <a:off x="685330" y="1412777"/>
            <a:ext cx="3829520" cy="437842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13" name="Content Placeholder 3"/>
          <p:cNvSpPr>
            <a:spLocks noGrp="1"/>
          </p:cNvSpPr>
          <p:nvPr>
            <p:ph sz="quarter" idx="14"/>
          </p:nvPr>
        </p:nvSpPr>
        <p:spPr>
          <a:xfrm>
            <a:off x="4629150" y="1412777"/>
            <a:ext cx="3829050" cy="437842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BA23995B-8D22-4C40-A2AC-7C007DD4B8B4}" type="datetime1">
              <a:rPr lang="sv-SE" smtClean="0"/>
              <a:t>2018-04-26</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403030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4" name="Title 1"/>
          <p:cNvSpPr>
            <a:spLocks noGrp="1"/>
          </p:cNvSpPr>
          <p:nvPr>
            <p:ph type="title"/>
          </p:nvPr>
        </p:nvSpPr>
        <p:spPr>
          <a:xfrm>
            <a:off x="685332" y="618518"/>
            <a:ext cx="7773338" cy="1596177"/>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2" name="Content Placeholder 3"/>
          <p:cNvSpPr>
            <a:spLocks noGrp="1"/>
          </p:cNvSpPr>
          <p:nvPr>
            <p:ph sz="quarter" idx="13"/>
          </p:nvPr>
        </p:nvSpPr>
        <p:spPr>
          <a:xfrm>
            <a:off x="685331" y="3051013"/>
            <a:ext cx="3829520" cy="2740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3" name="Content Placeholder 5"/>
          <p:cNvSpPr>
            <a:spLocks noGrp="1"/>
          </p:cNvSpPr>
          <p:nvPr>
            <p:ph sz="quarter" idx="14"/>
          </p:nvPr>
        </p:nvSpPr>
        <p:spPr>
          <a:xfrm>
            <a:off x="4629150" y="3051013"/>
            <a:ext cx="3829051" cy="2740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a:xfrm>
            <a:off x="5759053" y="6376243"/>
            <a:ext cx="2057400" cy="365125"/>
          </a:xfrm>
          <a:prstGeom prst="rect">
            <a:avLst/>
          </a:prstGeom>
        </p:spPr>
        <p:txBody>
          <a:bodyPr/>
          <a:lstStyle/>
          <a:p>
            <a:pPr>
              <a:defRPr/>
            </a:pPr>
            <a:fld id="{4C5C8C72-15BA-44D6-A4BC-A236087CB413}" type="datetime1">
              <a:rPr lang="sv-SE" smtClean="0"/>
              <a:t>2018-04-26</a:t>
            </a:fld>
            <a:endParaRPr lang="en-US" dirty="0"/>
          </a:p>
        </p:txBody>
      </p:sp>
      <p:sp>
        <p:nvSpPr>
          <p:cNvPr id="8" name="Footer Placeholder 7"/>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9" name="Slide Number Placeholder 8"/>
          <p:cNvSpPr>
            <a:spLocks noGrp="1"/>
          </p:cNvSpPr>
          <p:nvPr>
            <p:ph type="sldNum" sz="quarter" idx="12"/>
          </p:nvPr>
        </p:nvSpPr>
        <p:spPr>
          <a:xfrm>
            <a:off x="7885509" y="6376243"/>
            <a:ext cx="573161" cy="365125"/>
          </a:xfrm>
          <a:prstGeom prst="rect">
            <a:avLst/>
          </a:prstGeom>
        </p:spPr>
        <p:txBody>
          <a:bodyPr/>
          <a:lstStyle/>
          <a:p>
            <a:pPr>
              <a:defRPr/>
            </a:pPr>
            <a:fld id="{B8C4967D-3A9D-4FA6-942E-9BA9D5A6352B}" type="slidenum">
              <a:rPr lang="en-US" smtClean="0"/>
              <a:pPr>
                <a:defRPr/>
              </a:pPr>
              <a:t>‹#›</a:t>
            </a:fld>
            <a:endParaRPr lang="en-US"/>
          </a:p>
        </p:txBody>
      </p:sp>
    </p:spTree>
    <p:extLst>
      <p:ext uri="{BB962C8B-B14F-4D97-AF65-F5344CB8AC3E}">
        <p14:creationId xmlns:p14="http://schemas.microsoft.com/office/powerpoint/2010/main" val="3378592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7148" cy="722249"/>
          </a:xfrm>
        </p:spPr>
        <p:txBody>
          <a:bodyPr/>
          <a:lstStyle>
            <a:lvl1pPr algn="l">
              <a:defRPr/>
            </a:lvl1pPr>
          </a:lstStyle>
          <a:p>
            <a:r>
              <a:rPr lang="sv-SE" dirty="0"/>
              <a:t>Klicka här för att ändra format</a:t>
            </a:r>
            <a:endParaRPr lang="en-US" dirty="0"/>
          </a:p>
        </p:txBody>
      </p:sp>
      <p:sp>
        <p:nvSpPr>
          <p:cNvPr id="3" name="Date Placeholder 2"/>
          <p:cNvSpPr>
            <a:spLocks noGrp="1"/>
          </p:cNvSpPr>
          <p:nvPr>
            <p:ph type="dt" sz="half" idx="10"/>
          </p:nvPr>
        </p:nvSpPr>
        <p:spPr>
          <a:xfrm>
            <a:off x="5759053" y="6376243"/>
            <a:ext cx="2057400" cy="365125"/>
          </a:xfrm>
          <a:prstGeom prst="rect">
            <a:avLst/>
          </a:prstGeom>
        </p:spPr>
        <p:txBody>
          <a:bodyPr/>
          <a:lstStyle/>
          <a:p>
            <a:pPr>
              <a:defRPr/>
            </a:pPr>
            <a:fld id="{806716E1-4CCD-4E75-91C1-B3F920C7CBD3}" type="datetime1">
              <a:rPr lang="sv-SE" smtClean="0"/>
              <a:t>2018-04-26</a:t>
            </a:fld>
            <a:endParaRPr lang="en-US" dirty="0"/>
          </a:p>
        </p:txBody>
      </p:sp>
      <p:sp>
        <p:nvSpPr>
          <p:cNvPr id="4" name="Footer Placeholder 3"/>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7885509" y="6376243"/>
            <a:ext cx="573161" cy="365125"/>
          </a:xfrm>
          <a:prstGeom prst="rect">
            <a:avLst/>
          </a:prstGeom>
        </p:spPr>
        <p:txBody>
          <a:bodyPr/>
          <a:lstStyle/>
          <a:p>
            <a:pPr>
              <a:defRPr/>
            </a:pPr>
            <a:fld id="{61D46DCB-A742-43FA-B926-3C036FF4195B}" type="slidenum">
              <a:rPr lang="en-US" smtClean="0"/>
              <a:pPr>
                <a:defRPr/>
              </a:pPr>
              <a:t>‹#›</a:t>
            </a:fld>
            <a:endParaRPr lang="en-US"/>
          </a:p>
        </p:txBody>
      </p:sp>
    </p:spTree>
    <p:extLst>
      <p:ext uri="{BB962C8B-B14F-4D97-AF65-F5344CB8AC3E}">
        <p14:creationId xmlns:p14="http://schemas.microsoft.com/office/powerpoint/2010/main" val="110371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59053" y="6376243"/>
            <a:ext cx="2057400" cy="365125"/>
          </a:xfrm>
          <a:prstGeom prst="rect">
            <a:avLst/>
          </a:prstGeom>
        </p:spPr>
        <p:txBody>
          <a:bodyPr/>
          <a:lstStyle/>
          <a:p>
            <a:pPr>
              <a:defRPr/>
            </a:pPr>
            <a:fld id="{B662D54B-65E1-4E40-8B10-33A7A5EDBA33}" type="datetime1">
              <a:rPr lang="sv-SE" smtClean="0"/>
              <a:t>2018-04-26</a:t>
            </a:fld>
            <a:endParaRPr lang="en-US"/>
          </a:p>
        </p:txBody>
      </p:sp>
      <p:sp>
        <p:nvSpPr>
          <p:cNvPr id="3" name="Footer Placeholder 2"/>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4" name="Slide Number Placeholder 3"/>
          <p:cNvSpPr>
            <a:spLocks noGrp="1"/>
          </p:cNvSpPr>
          <p:nvPr>
            <p:ph type="sldNum" sz="quarter" idx="12"/>
          </p:nvPr>
        </p:nvSpPr>
        <p:spPr>
          <a:xfrm>
            <a:off x="7885509" y="6376243"/>
            <a:ext cx="573161" cy="365125"/>
          </a:xfrm>
          <a:prstGeom prst="rect">
            <a:avLst/>
          </a:prstGeom>
        </p:spPr>
        <p:txBody>
          <a:bodyPr/>
          <a:lstStyle/>
          <a:p>
            <a:pPr>
              <a:defRPr/>
            </a:pPr>
            <a:fld id="{8EC0185E-4073-4F4E-B615-1473BFB6E917}" type="slidenum">
              <a:rPr lang="en-US" smtClean="0"/>
              <a:pPr>
                <a:defRPr/>
              </a:pPr>
              <a:t>‹#›</a:t>
            </a:fld>
            <a:endParaRPr lang="en-US"/>
          </a:p>
        </p:txBody>
      </p:sp>
    </p:spTree>
    <p:extLst>
      <p:ext uri="{BB962C8B-B14F-4D97-AF65-F5344CB8AC3E}">
        <p14:creationId xmlns:p14="http://schemas.microsoft.com/office/powerpoint/2010/main" val="1448523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5331" y="609600"/>
            <a:ext cx="2951766" cy="2023252"/>
          </a:xfrm>
        </p:spPr>
        <p:txBody>
          <a:bodyPr anchor="b"/>
          <a:lstStyle>
            <a:lvl1pPr algn="ctr">
              <a:defRPr sz="3200"/>
            </a:lvl1pPr>
          </a:lstStyle>
          <a:p>
            <a:r>
              <a:rPr lang="sv-SE"/>
              <a:t>Klicka här för att ändra format</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B5CF4264-B1D5-43F5-B017-90EAC9E2794B}" type="datetime1">
              <a:rPr lang="sv-SE" smtClean="0"/>
              <a:t>2018-04-26</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767169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5332" y="609600"/>
            <a:ext cx="4129618" cy="2023254"/>
          </a:xfrm>
        </p:spPr>
        <p:txBody>
          <a:bodyPr anchor="b"/>
          <a:lstStyle>
            <a:lvl1pPr algn="ct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A630D858-7B88-4A34-8CC5-11CF0E13E943}" type="datetime1">
              <a:rPr lang="sv-SE" smtClean="0"/>
              <a:t>2018-04-26</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8E8212A4-92C9-4565-A5AC-C5D311BDC8B1}" type="slidenum">
              <a:rPr lang="en-US" smtClean="0"/>
              <a:pPr>
                <a:defRPr/>
              </a:pPr>
              <a:t>‹#›</a:t>
            </a:fld>
            <a:endParaRPr lang="en-US"/>
          </a:p>
        </p:txBody>
      </p:sp>
    </p:spTree>
    <p:extLst>
      <p:ext uri="{BB962C8B-B14F-4D97-AF65-F5344CB8AC3E}">
        <p14:creationId xmlns:p14="http://schemas.microsoft.com/office/powerpoint/2010/main" val="2497265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5346" y="4289374"/>
            <a:ext cx="7773324" cy="811610"/>
          </a:xfrm>
        </p:spPr>
        <p:txBody>
          <a:bodyPr anchor="b"/>
          <a:lstStyle>
            <a:lvl1pP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BFCD3B4D-6E58-485E-9C79-A18197215A56}" type="datetime1">
              <a:rPr lang="sv-SE" smtClean="0"/>
              <a:t>2018-04-26</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1497578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084659" y="872588"/>
            <a:ext cx="6977064" cy="2729915"/>
          </a:xfrm>
        </p:spPr>
        <p:txBody>
          <a:bodyPr anchor="ctr"/>
          <a:lstStyle>
            <a:lvl1pPr>
              <a:defRPr sz="3200"/>
            </a:lvl1pPr>
          </a:lstStyle>
          <a:p>
            <a:r>
              <a:rPr lang="sv-SE"/>
              <a:t>Klicka här för att ändra format</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31C122E8-2473-47BA-B7E6-5329AEFD782C}" type="datetime1">
              <a:rPr lang="sv-SE" smtClean="0"/>
              <a:t>2018-04-26</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09849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85331" y="2138722"/>
            <a:ext cx="7773339" cy="2511835"/>
          </a:xfrm>
        </p:spPr>
        <p:txBody>
          <a:bodyPr anchor="b"/>
          <a:lstStyle>
            <a:lvl1pPr algn="ctr">
              <a:defRPr sz="3200"/>
            </a:lvl1pPr>
          </a:lstStyle>
          <a:p>
            <a:r>
              <a:rPr lang="sv-SE"/>
              <a:t>Klicka här för att ändra format</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8440F5DD-379C-458C-B2DC-97141328BDD1}" type="datetime1">
              <a:rPr lang="sv-SE" smtClean="0"/>
              <a:t>2018-04-26</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612844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Title 1"/>
          <p:cNvSpPr>
            <a:spLocks noGrp="1"/>
          </p:cNvSpPr>
          <p:nvPr>
            <p:ph type="title"/>
          </p:nvPr>
        </p:nvSpPr>
        <p:spPr>
          <a:xfrm>
            <a:off x="685331" y="609600"/>
            <a:ext cx="7773339" cy="1605094"/>
          </a:xfrm>
        </p:spPr>
        <p:txBody>
          <a:bodyPr/>
          <a:lstStyle/>
          <a:p>
            <a:r>
              <a:rPr lang="sv-SE"/>
              <a:t>Klicka här för att ändra format</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a:xfrm>
            <a:off x="5759053" y="6376243"/>
            <a:ext cx="2057400" cy="365125"/>
          </a:xfrm>
          <a:prstGeom prst="rect">
            <a:avLst/>
          </a:prstGeom>
        </p:spPr>
        <p:txBody>
          <a:bodyPr/>
          <a:lstStyle/>
          <a:p>
            <a:pPr>
              <a:defRPr/>
            </a:pPr>
            <a:fld id="{2E26F31A-D66C-4270-8F0F-38E9E0975575}" type="datetime1">
              <a:rPr lang="sv-SE" smtClean="0"/>
              <a:t>2018-04-26</a:t>
            </a:fld>
            <a:endParaRPr lang="en-US"/>
          </a:p>
        </p:txBody>
      </p:sp>
      <p:sp>
        <p:nvSpPr>
          <p:cNvPr id="4" name="Footer Placeholder 3"/>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3446841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30" name="Title 1"/>
          <p:cNvSpPr>
            <a:spLocks noGrp="1"/>
          </p:cNvSpPr>
          <p:nvPr>
            <p:ph type="title"/>
          </p:nvPr>
        </p:nvSpPr>
        <p:spPr>
          <a:xfrm>
            <a:off x="685331" y="610772"/>
            <a:ext cx="7773339" cy="1603922"/>
          </a:xfrm>
        </p:spPr>
        <p:txBody>
          <a:bodyPr/>
          <a:lstStyle/>
          <a:p>
            <a:r>
              <a:rPr lang="sv-SE"/>
              <a:t>Klicka här för att ändra format</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a:xfrm>
            <a:off x="5759053" y="6376243"/>
            <a:ext cx="2057400" cy="365125"/>
          </a:xfrm>
          <a:prstGeom prst="rect">
            <a:avLst/>
          </a:prstGeom>
        </p:spPr>
        <p:txBody>
          <a:bodyPr/>
          <a:lstStyle/>
          <a:p>
            <a:pPr>
              <a:defRPr/>
            </a:pPr>
            <a:fld id="{CB93557E-4D10-4A73-B46C-5B47B42E8A1B}" type="datetime1">
              <a:rPr lang="sv-SE" smtClean="0"/>
              <a:t>2018-04-26</a:t>
            </a:fld>
            <a:endParaRPr lang="en-US"/>
          </a:p>
        </p:txBody>
      </p:sp>
      <p:sp>
        <p:nvSpPr>
          <p:cNvPr id="4" name="Footer Placeholder 3"/>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845785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a:xfrm>
            <a:off x="5759053" y="6376243"/>
            <a:ext cx="2057400" cy="365125"/>
          </a:xfrm>
          <a:prstGeom prst="rect">
            <a:avLst/>
          </a:prstGeom>
        </p:spPr>
        <p:txBody>
          <a:bodyPr/>
          <a:lstStyle/>
          <a:p>
            <a:pPr>
              <a:defRPr/>
            </a:pPr>
            <a:fld id="{C760AB2D-D70B-46FE-94CA-0A830AB8D3D3}" type="datetime1">
              <a:rPr lang="sv-SE" smtClean="0"/>
              <a:t>2018-04-26</a:t>
            </a:fld>
            <a:endParaRPr lang="en-US"/>
          </a:p>
        </p:txBody>
      </p:sp>
      <p:sp>
        <p:nvSpPr>
          <p:cNvPr id="5" name="Footer Placeholder 4"/>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885509" y="6376243"/>
            <a:ext cx="573161" cy="365125"/>
          </a:xfrm>
          <a:prstGeom prst="rect">
            <a:avLst/>
          </a:prstGeom>
        </p:spPr>
        <p:txBody>
          <a:bodyPr/>
          <a:lstStyle/>
          <a:p>
            <a:pPr>
              <a:defRPr/>
            </a:pPr>
            <a:fld id="{10BEF449-7916-4DEF-BAD8-FA5E1D66AEBC}" type="slidenum">
              <a:rPr lang="en-US" smtClean="0"/>
              <a:pPr>
                <a:defRPr/>
              </a:pPr>
              <a:t>‹#›</a:t>
            </a:fld>
            <a:endParaRPr lang="en-US"/>
          </a:p>
        </p:txBody>
      </p:sp>
    </p:spTree>
    <p:extLst>
      <p:ext uri="{BB962C8B-B14F-4D97-AF65-F5344CB8AC3E}">
        <p14:creationId xmlns:p14="http://schemas.microsoft.com/office/powerpoint/2010/main" val="598877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sv-SE"/>
              <a:t>Klicka här för att ändra format</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a:xfrm>
            <a:off x="5759053" y="6376243"/>
            <a:ext cx="2057400" cy="365125"/>
          </a:xfrm>
          <a:prstGeom prst="rect">
            <a:avLst/>
          </a:prstGeom>
        </p:spPr>
        <p:txBody>
          <a:bodyPr/>
          <a:lstStyle/>
          <a:p>
            <a:pPr>
              <a:defRPr/>
            </a:pPr>
            <a:fld id="{0755D31D-2743-4534-9179-F3F225CBD3BC}" type="datetime1">
              <a:rPr lang="sv-SE" smtClean="0"/>
              <a:t>2018-04-26</a:t>
            </a:fld>
            <a:endParaRPr lang="en-US"/>
          </a:p>
        </p:txBody>
      </p:sp>
      <p:sp>
        <p:nvSpPr>
          <p:cNvPr id="5" name="Footer Placeholder 4"/>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885509" y="6376243"/>
            <a:ext cx="573161" cy="365125"/>
          </a:xfrm>
          <a:prstGeom prst="rect">
            <a:avLst/>
          </a:prstGeom>
        </p:spPr>
        <p:txBody>
          <a:bodyPr/>
          <a:lstStyle/>
          <a:p>
            <a:pPr>
              <a:defRPr/>
            </a:pPr>
            <a:fld id="{B9E343AA-5C01-407B-B701-2A8EE7FED173}" type="slidenum">
              <a:rPr lang="en-US" smtClean="0"/>
              <a:pPr>
                <a:defRPr/>
              </a:pPr>
              <a:t>‹#›</a:t>
            </a:fld>
            <a:endParaRPr lang="en-US"/>
          </a:p>
        </p:txBody>
      </p:sp>
    </p:spTree>
    <p:extLst>
      <p:ext uri="{BB962C8B-B14F-4D97-AF65-F5344CB8AC3E}">
        <p14:creationId xmlns:p14="http://schemas.microsoft.com/office/powerpoint/2010/main" val="2200325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ktangel 7"/>
          <p:cNvSpPr/>
          <p:nvPr userDrawn="1"/>
        </p:nvSpPr>
        <p:spPr>
          <a:xfrm>
            <a:off x="0" y="6237312"/>
            <a:ext cx="914400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26" name="Picture 2" descr="\\DROBO-FS\QuickDrops\JB\PPTX NG\Droplets\LightingOverlay.png"/>
          <p:cNvPicPr>
            <a:picLocks noChangeAspect="1" noChangeArrowheads="1"/>
          </p:cNvPicPr>
          <p:nvPr/>
        </p:nvPicPr>
        <p:blipFill>
          <a:blip r:embed="rId18">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67545" y="378725"/>
            <a:ext cx="8207148" cy="722249"/>
          </a:xfrm>
          <a:prstGeom prst="rect">
            <a:avLst/>
          </a:prstGeom>
        </p:spPr>
        <p:txBody>
          <a:bodyPr vert="horz" lIns="91440" tIns="45720" rIns="91440" bIns="45720" rtlCol="0" anchor="ctr">
            <a:normAutofit/>
          </a:bodyPr>
          <a:lstStyle/>
          <a:p>
            <a:r>
              <a:rPr lang="sv-SE" dirty="0"/>
              <a:t>Klicka här för att ändra format</a:t>
            </a:r>
            <a:endParaRPr lang="en-US" dirty="0"/>
          </a:p>
        </p:txBody>
      </p:sp>
      <p:sp>
        <p:nvSpPr>
          <p:cNvPr id="3" name="Text Placeholder 2"/>
          <p:cNvSpPr>
            <a:spLocks noGrp="1"/>
          </p:cNvSpPr>
          <p:nvPr>
            <p:ph type="body" idx="1"/>
          </p:nvPr>
        </p:nvSpPr>
        <p:spPr>
          <a:xfrm>
            <a:off x="467544" y="1479700"/>
            <a:ext cx="8207149" cy="4311502"/>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9" name="textruta 8"/>
          <p:cNvSpPr txBox="1"/>
          <p:nvPr userDrawn="1"/>
        </p:nvSpPr>
        <p:spPr>
          <a:xfrm>
            <a:off x="467273" y="6393358"/>
            <a:ext cx="2684902" cy="369332"/>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S4I, Standard for insurance</a:t>
            </a:r>
          </a:p>
        </p:txBody>
      </p:sp>
    </p:spTree>
    <p:extLst>
      <p:ext uri="{BB962C8B-B14F-4D97-AF65-F5344CB8AC3E}">
        <p14:creationId xmlns:p14="http://schemas.microsoft.com/office/powerpoint/2010/main" val="39217905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8" r:id="rId11"/>
    <p:sldLayoutId id="2147483709" r:id="rId12"/>
    <p:sldLayoutId id="2147483710" r:id="rId13"/>
    <p:sldLayoutId id="2147483711" r:id="rId14"/>
    <p:sldLayoutId id="2147483712" r:id="rId15"/>
    <p:sldLayoutId id="2147483713" r:id="rId16"/>
  </p:sldLayoutIdLst>
  <p:hf hdr="0" ftr="0"/>
  <p:txStyles>
    <p:titleStyle>
      <a:lvl1pPr algn="l" defTabSz="914400" rtl="0" eaLnBrk="1" latinLnBrk="0" hangingPunct="1">
        <a:lnSpc>
          <a:spcPct val="90000"/>
        </a:lnSpc>
        <a:spcBef>
          <a:spcPct val="0"/>
        </a:spcBef>
        <a:buNone/>
        <a:defRPr sz="3600" kern="1200" cap="none" baseline="0">
          <a:solidFill>
            <a:schemeClr val="tx1"/>
          </a:solidFill>
          <a:effectLst/>
          <a:latin typeface="Candara" panose="020E0502030303020204" pitchFamily="34" charset="0"/>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none" baseline="0">
          <a:solidFill>
            <a:schemeClr val="tx1"/>
          </a:solidFill>
          <a:effectLst/>
          <a:latin typeface="Candara" panose="020E0502030303020204" pitchFamily="34" charset="0"/>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none" baseline="0">
          <a:solidFill>
            <a:schemeClr val="tx1"/>
          </a:solidFill>
          <a:effectLst/>
          <a:latin typeface="Candara" panose="020E0502030303020204" pitchFamily="34" charset="0"/>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none" baseline="0">
          <a:solidFill>
            <a:schemeClr val="tx1"/>
          </a:solidFill>
          <a:effectLst/>
          <a:latin typeface="Candara" panose="020E0502030303020204" pitchFamily="34" charset="0"/>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a:t>MIS 2.0 </a:t>
            </a:r>
            <a:br>
              <a:rPr lang="sv-SE" dirty="0"/>
            </a:br>
            <a:r>
              <a:rPr lang="sv-SE" dirty="0"/>
              <a:t>Standardiseringsutskott</a:t>
            </a:r>
          </a:p>
        </p:txBody>
      </p:sp>
      <p:sp>
        <p:nvSpPr>
          <p:cNvPr id="5" name="Underrubrik 4"/>
          <p:cNvSpPr>
            <a:spLocks noGrp="1"/>
          </p:cNvSpPr>
          <p:nvPr>
            <p:ph type="subTitle" idx="1"/>
          </p:nvPr>
        </p:nvSpPr>
        <p:spPr/>
        <p:txBody>
          <a:bodyPr/>
          <a:lstStyle/>
          <a:p>
            <a:r>
              <a:rPr lang="sv-SE" dirty="0"/>
              <a:t>2018-04-26</a:t>
            </a:r>
          </a:p>
        </p:txBody>
      </p:sp>
    </p:spTree>
    <p:extLst>
      <p:ext uri="{BB962C8B-B14F-4D97-AF65-F5344CB8AC3E}">
        <p14:creationId xmlns:p14="http://schemas.microsoft.com/office/powerpoint/2010/main" val="3221776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21" name="Picture 2">
            <a:extLst>
              <a:ext uri="{FF2B5EF4-FFF2-40B4-BE49-F238E27FC236}">
                <a16:creationId xmlns:a16="http://schemas.microsoft.com/office/drawing/2014/main" id="{25496B42-CC46-4183-B481-887CD3E8C725}"/>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4">
            <a:extLst>
              <a:ext uri="{FF2B5EF4-FFF2-40B4-BE49-F238E27FC236}">
                <a16:creationId xmlns:a16="http://schemas.microsoft.com/office/drawing/2014/main" id="{765E2D7E-B7BD-404F-9F71-D6620D37B909}"/>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23" name="Rectangle 16">
            <a:extLst>
              <a:ext uri="{FF2B5EF4-FFF2-40B4-BE49-F238E27FC236}">
                <a16:creationId xmlns:a16="http://schemas.microsoft.com/office/drawing/2014/main" id="{E928B170-B7BC-4BDA-AF69-28A89C4F89D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latshållare för innehåll 7" descr="Checklista">
            <a:extLst>
              <a:ext uri="{FF2B5EF4-FFF2-40B4-BE49-F238E27FC236}">
                <a16:creationId xmlns:a16="http://schemas.microsoft.com/office/drawing/2014/main" id="{A805717C-4E81-4A03-9445-4EDECADC16B5}"/>
              </a:ext>
            </a:extLst>
          </p:cNvPr>
          <p:cNvPicPr>
            <a:picLocks noGrp="1" noChangeAspect="1"/>
          </p:cNvPicPr>
          <p:nvPr>
            <p:ph sz="quarter" idx="14"/>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1083" y="2148299"/>
            <a:ext cx="2570319" cy="2570319"/>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4" name="Picture 18">
            <a:extLst>
              <a:ext uri="{FF2B5EF4-FFF2-40B4-BE49-F238E27FC236}">
                <a16:creationId xmlns:a16="http://schemas.microsoft.com/office/drawing/2014/main" id="{2E1E8C82-833C-4573-807A-A01BED37570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ubrik 3">
            <a:extLst>
              <a:ext uri="{FF2B5EF4-FFF2-40B4-BE49-F238E27FC236}">
                <a16:creationId xmlns:a16="http://schemas.microsoft.com/office/drawing/2014/main" id="{6B1C5EFD-5821-452F-BB1F-7C03412562A4}"/>
              </a:ext>
            </a:extLst>
          </p:cNvPr>
          <p:cNvSpPr>
            <a:spLocks noGrp="1"/>
          </p:cNvSpPr>
          <p:nvPr>
            <p:ph type="title"/>
          </p:nvPr>
        </p:nvSpPr>
        <p:spPr>
          <a:xfrm>
            <a:off x="685332" y="640831"/>
            <a:ext cx="4923153" cy="1573863"/>
          </a:xfrm>
        </p:spPr>
        <p:txBody>
          <a:bodyPr vert="horz" lIns="91440" tIns="45720" rIns="91440" bIns="45720" rtlCol="0" anchor="ctr">
            <a:normAutofit/>
          </a:bodyPr>
          <a:lstStyle/>
          <a:p>
            <a:pPr algn="ctr"/>
            <a:r>
              <a:rPr lang="en-US" cap="all">
                <a:latin typeface="+mj-lt"/>
              </a:rPr>
              <a:t>Agenda</a:t>
            </a:r>
          </a:p>
        </p:txBody>
      </p:sp>
      <p:sp>
        <p:nvSpPr>
          <p:cNvPr id="5" name="Platshållare för innehåll 4">
            <a:extLst>
              <a:ext uri="{FF2B5EF4-FFF2-40B4-BE49-F238E27FC236}">
                <a16:creationId xmlns:a16="http://schemas.microsoft.com/office/drawing/2014/main" id="{1B0D1861-E8F3-47EC-A8C7-AC7511508764}"/>
              </a:ext>
            </a:extLst>
          </p:cNvPr>
          <p:cNvSpPr>
            <a:spLocks noGrp="1"/>
          </p:cNvSpPr>
          <p:nvPr>
            <p:ph sz="quarter" idx="13"/>
          </p:nvPr>
        </p:nvSpPr>
        <p:spPr>
          <a:xfrm>
            <a:off x="685330" y="2367092"/>
            <a:ext cx="4923155" cy="3881309"/>
          </a:xfrm>
        </p:spPr>
        <p:txBody>
          <a:bodyPr vert="horz" lIns="91440" tIns="45720" rIns="91440" bIns="45720" rtlCol="0">
            <a:normAutofit/>
          </a:bodyPr>
          <a:lstStyle/>
          <a:p>
            <a:r>
              <a:rPr lang="en-US" cap="all">
                <a:latin typeface="+mn-lt"/>
              </a:rPr>
              <a:t>Projektstatus</a:t>
            </a:r>
          </a:p>
          <a:p>
            <a:r>
              <a:rPr lang="en-US" cap="all">
                <a:latin typeface="+mn-lt"/>
              </a:rPr>
              <a:t>Kommunikationsplan</a:t>
            </a:r>
          </a:p>
          <a:p>
            <a:r>
              <a:rPr lang="en-US" cap="all">
                <a:latin typeface="+mn-lt"/>
              </a:rPr>
              <a:t>Förvaltning MIS 2.0 inom S4I</a:t>
            </a:r>
          </a:p>
        </p:txBody>
      </p:sp>
    </p:spTree>
    <p:extLst>
      <p:ext uri="{BB962C8B-B14F-4D97-AF65-F5344CB8AC3E}">
        <p14:creationId xmlns:p14="http://schemas.microsoft.com/office/powerpoint/2010/main" val="1364275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Hänt sedan sist</a:t>
            </a:r>
          </a:p>
        </p:txBody>
      </p:sp>
      <p:sp>
        <p:nvSpPr>
          <p:cNvPr id="3" name="Platshållare för innehåll 2"/>
          <p:cNvSpPr>
            <a:spLocks noGrp="1"/>
          </p:cNvSpPr>
          <p:nvPr>
            <p:ph sz="quarter" idx="13"/>
          </p:nvPr>
        </p:nvSpPr>
        <p:spPr>
          <a:xfrm>
            <a:off x="468314" y="1479700"/>
            <a:ext cx="7344046" cy="4613596"/>
          </a:xfrm>
        </p:spPr>
        <p:txBody>
          <a:bodyPr>
            <a:normAutofit/>
          </a:bodyPr>
          <a:lstStyle/>
          <a:p>
            <a:pPr marL="0" indent="0">
              <a:buNone/>
            </a:pPr>
            <a:r>
              <a:rPr lang="sv-SE" b="1" dirty="0"/>
              <a:t>Utökad pilot Länsförsäkringar</a:t>
            </a:r>
          </a:p>
          <a:p>
            <a:r>
              <a:rPr lang="sv-SE" dirty="0"/>
              <a:t>Pågår – testfall för gruppförsäkring genomfört</a:t>
            </a:r>
            <a:br>
              <a:rPr lang="sv-SE" dirty="0"/>
            </a:br>
            <a:endParaRPr lang="sv-SE" dirty="0"/>
          </a:p>
          <a:p>
            <a:pPr marL="0" indent="0">
              <a:buNone/>
            </a:pPr>
            <a:r>
              <a:rPr lang="sv-SE" b="1" dirty="0"/>
              <a:t>Utökad pilot Skandia </a:t>
            </a:r>
          </a:p>
          <a:p>
            <a:r>
              <a:rPr lang="sv-SE" dirty="0"/>
              <a:t>Pågår – testfall för tjänstepension genomfört</a:t>
            </a:r>
          </a:p>
          <a:p>
            <a:endParaRPr lang="sv-SE" dirty="0"/>
          </a:p>
          <a:p>
            <a:pPr marL="0" indent="0">
              <a:buNone/>
            </a:pPr>
            <a:r>
              <a:rPr lang="sv-SE" b="1" dirty="0"/>
              <a:t>Valcentralerna</a:t>
            </a:r>
          </a:p>
          <a:p>
            <a:r>
              <a:rPr lang="sv-SE" dirty="0"/>
              <a:t>Möte med Fora och </a:t>
            </a:r>
            <a:r>
              <a:rPr lang="sv-SE" dirty="0" err="1"/>
              <a:t>Collectum</a:t>
            </a:r>
            <a:r>
              <a:rPr lang="sv-SE" dirty="0"/>
              <a:t> genomfört. De är positiva till deltagande och planering för detta pågår. </a:t>
            </a:r>
          </a:p>
          <a:p>
            <a:pPr marL="0" indent="0">
              <a:buNone/>
            </a:pPr>
            <a:endParaRPr lang="sv-SE" b="1" dirty="0"/>
          </a:p>
        </p:txBody>
      </p:sp>
    </p:spTree>
    <p:extLst>
      <p:ext uri="{BB962C8B-B14F-4D97-AF65-F5344CB8AC3E}">
        <p14:creationId xmlns:p14="http://schemas.microsoft.com/office/powerpoint/2010/main" val="2564433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3A9C15D4-2EE7-4D05-B87C-91D1F3B9604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1">
            <a:extLst>
              <a:ext uri="{FF2B5EF4-FFF2-40B4-BE49-F238E27FC236}">
                <a16:creationId xmlns:a16="http://schemas.microsoft.com/office/drawing/2014/main" id="{4ED7B0FB-9654-4441-9545-02D458B686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3">
            <a:extLst>
              <a:ext uri="{FF2B5EF4-FFF2-40B4-BE49-F238E27FC236}">
                <a16:creationId xmlns:a16="http://schemas.microsoft.com/office/drawing/2014/main" id="{7BB94C57-FDF3-45A3-9D1F-904523D795D4}"/>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21" name="Picture 15">
            <a:extLst>
              <a:ext uri="{FF2B5EF4-FFF2-40B4-BE49-F238E27FC236}">
                <a16:creationId xmlns:a16="http://schemas.microsoft.com/office/drawing/2014/main" id="{6AEBDF1A-221A-4497-BBA9-57A70D161510}"/>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2" name="Rubrik 1"/>
          <p:cNvSpPr>
            <a:spLocks noGrp="1"/>
          </p:cNvSpPr>
          <p:nvPr>
            <p:ph type="title"/>
          </p:nvPr>
        </p:nvSpPr>
        <p:spPr>
          <a:xfrm>
            <a:off x="480805" y="1314450"/>
            <a:ext cx="2133002" cy="3680244"/>
          </a:xfrm>
        </p:spPr>
        <p:txBody>
          <a:bodyPr>
            <a:normAutofit/>
          </a:bodyPr>
          <a:lstStyle/>
          <a:p>
            <a:r>
              <a:rPr lang="sv-SE" sz="3200"/>
              <a:t>Händer kommande period</a:t>
            </a:r>
          </a:p>
        </p:txBody>
      </p:sp>
      <p:graphicFrame>
        <p:nvGraphicFramePr>
          <p:cNvPr id="22" name="Platshållare för innehåll 2">
            <a:extLst>
              <a:ext uri="{FF2B5EF4-FFF2-40B4-BE49-F238E27FC236}">
                <a16:creationId xmlns:a16="http://schemas.microsoft.com/office/drawing/2014/main" id="{B457F370-ADB6-460D-B244-7E3B49B59D76}"/>
              </a:ext>
            </a:extLst>
          </p:cNvPr>
          <p:cNvGraphicFramePr>
            <a:graphicFrameLocks noGrp="1"/>
          </p:cNvGraphicFramePr>
          <p:nvPr>
            <p:ph sz="quarter" idx="13"/>
            <p:extLst>
              <p:ext uri="{D42A27DB-BD31-4B8C-83A1-F6EECF244321}">
                <p14:modId xmlns:p14="http://schemas.microsoft.com/office/powerpoint/2010/main" val="4145872075"/>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781681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Planering implementationsprojektet</a:t>
            </a:r>
          </a:p>
        </p:txBody>
      </p:sp>
      <p:sp>
        <p:nvSpPr>
          <p:cNvPr id="3" name="Platshållare för innehåll 2"/>
          <p:cNvSpPr>
            <a:spLocks noGrp="1"/>
          </p:cNvSpPr>
          <p:nvPr>
            <p:ph sz="quarter" idx="13"/>
          </p:nvPr>
        </p:nvSpPr>
        <p:spPr/>
        <p:txBody>
          <a:bodyPr>
            <a:normAutofit/>
          </a:bodyPr>
          <a:lstStyle/>
          <a:p>
            <a:pPr marL="0" indent="0">
              <a:buNone/>
            </a:pPr>
            <a:r>
              <a:rPr lang="sv-SE" b="1" dirty="0"/>
              <a:t>Implementationsprojekt hösten 2018 </a:t>
            </a:r>
          </a:p>
          <a:p>
            <a:pPr marL="0" indent="0">
              <a:buNone/>
            </a:pPr>
            <a:r>
              <a:rPr lang="sv-SE" dirty="0"/>
              <a:t>Förankring med bolagen om plan för införande av MIS 2.0. I första hand representerade bolag i Standardiseringsutskottet.</a:t>
            </a:r>
          </a:p>
          <a:p>
            <a:pPr marL="0" indent="0">
              <a:buNone/>
            </a:pPr>
            <a:endParaRPr lang="sv-SE" dirty="0"/>
          </a:p>
          <a:p>
            <a:pPr marL="0" indent="0">
              <a:buNone/>
            </a:pPr>
            <a:endParaRPr lang="sv-SE" dirty="0"/>
          </a:p>
        </p:txBody>
      </p:sp>
    </p:spTree>
    <p:extLst>
      <p:ext uri="{BB962C8B-B14F-4D97-AF65-F5344CB8AC3E}">
        <p14:creationId xmlns:p14="http://schemas.microsoft.com/office/powerpoint/2010/main" val="2610221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014A566D-3C32-4FBB-A437-D0954962AB69}"/>
              </a:ext>
            </a:extLst>
          </p:cNvPr>
          <p:cNvSpPr>
            <a:spLocks noGrp="1"/>
          </p:cNvSpPr>
          <p:nvPr>
            <p:ph type="ctrTitle"/>
          </p:nvPr>
        </p:nvSpPr>
        <p:spPr/>
        <p:style>
          <a:lnRef idx="1">
            <a:schemeClr val="accent1"/>
          </a:lnRef>
          <a:fillRef idx="2">
            <a:schemeClr val="accent1"/>
          </a:fillRef>
          <a:effectRef idx="1">
            <a:schemeClr val="accent1"/>
          </a:effectRef>
          <a:fontRef idx="minor">
            <a:schemeClr val="dk1"/>
          </a:fontRef>
        </p:style>
        <p:txBody>
          <a:bodyPr/>
          <a:lstStyle/>
          <a:p>
            <a:r>
              <a:rPr lang="sv-SE" dirty="0"/>
              <a:t>Kommunikationsplan till branschen avseende MIS 2.0 – projektet </a:t>
            </a:r>
          </a:p>
        </p:txBody>
      </p:sp>
      <p:sp>
        <p:nvSpPr>
          <p:cNvPr id="8" name="Underrubrik 7">
            <a:extLst>
              <a:ext uri="{FF2B5EF4-FFF2-40B4-BE49-F238E27FC236}">
                <a16:creationId xmlns:a16="http://schemas.microsoft.com/office/drawing/2014/main" id="{F5CF70BD-773D-49DD-9842-3E90E388E940}"/>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2750739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1C5F934-4BC1-43BC-8C11-D7FF8042510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7949F07E-43A8-4AE5-8071-17DADB6072BB}"/>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16" name="Rounded Rectangle 14">
            <a:extLst>
              <a:ext uri="{FF2B5EF4-FFF2-40B4-BE49-F238E27FC236}">
                <a16:creationId xmlns:a16="http://schemas.microsoft.com/office/drawing/2014/main" id="{59C354C0-0CDD-46A0-8C70-01B09B6117C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8934" y="618517"/>
            <a:ext cx="2570318" cy="5596019"/>
          </a:xfrm>
          <a:prstGeom prst="roundRect">
            <a:avLst>
              <a:gd name="adj" fmla="val 483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 4" descr="Radiomikrofon">
            <a:extLst>
              <a:ext uri="{FF2B5EF4-FFF2-40B4-BE49-F238E27FC236}">
                <a16:creationId xmlns:a16="http://schemas.microsoft.com/office/drawing/2014/main" id="{DF762811-4F35-4849-AE0B-D1E718637E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72200" y="3623222"/>
            <a:ext cx="1948231" cy="1948231"/>
          </a:xfrm>
          <a:prstGeom prst="roundRect">
            <a:avLst>
              <a:gd name="adj" fmla="val 5301"/>
            </a:avLst>
          </a:prstGeom>
          <a:ln w="82550" cap="sq">
            <a:noFill/>
            <a:miter lim="800000"/>
          </a:ln>
          <a:effectLst/>
        </p:spPr>
      </p:pic>
      <p:pic>
        <p:nvPicPr>
          <p:cNvPr id="7" name="Bild 6" descr="Tidning">
            <a:extLst>
              <a:ext uri="{FF2B5EF4-FFF2-40B4-BE49-F238E27FC236}">
                <a16:creationId xmlns:a16="http://schemas.microsoft.com/office/drawing/2014/main" id="{FFF4DFF3-255D-4EF2-988B-4792F5C6A1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72200" y="894695"/>
            <a:ext cx="1948231" cy="1948231"/>
          </a:xfrm>
          <a:prstGeom prst="roundRect">
            <a:avLst>
              <a:gd name="adj" fmla="val 5301"/>
            </a:avLst>
          </a:prstGeom>
          <a:ln w="82550" cap="sq">
            <a:noFill/>
            <a:miter lim="800000"/>
          </a:ln>
          <a:effectLst/>
        </p:spPr>
      </p:pic>
      <p:pic>
        <p:nvPicPr>
          <p:cNvPr id="18" name="Picture 17">
            <a:extLst>
              <a:ext uri="{FF2B5EF4-FFF2-40B4-BE49-F238E27FC236}">
                <a16:creationId xmlns:a16="http://schemas.microsoft.com/office/drawing/2014/main" id="{BB8235C7-5B79-431E-A6E2-DA88CDDFD3A9}"/>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ubrik 1">
            <a:extLst>
              <a:ext uri="{FF2B5EF4-FFF2-40B4-BE49-F238E27FC236}">
                <a16:creationId xmlns:a16="http://schemas.microsoft.com/office/drawing/2014/main" id="{DC5D719F-55CE-4B6B-92D8-C9979AEBA842}"/>
              </a:ext>
            </a:extLst>
          </p:cNvPr>
          <p:cNvSpPr>
            <a:spLocks noGrp="1"/>
          </p:cNvSpPr>
          <p:nvPr>
            <p:ph type="title"/>
          </p:nvPr>
        </p:nvSpPr>
        <p:spPr>
          <a:xfrm>
            <a:off x="685332" y="640831"/>
            <a:ext cx="4923153" cy="1573863"/>
          </a:xfrm>
        </p:spPr>
        <p:txBody>
          <a:bodyPr>
            <a:normAutofit/>
          </a:bodyPr>
          <a:lstStyle/>
          <a:p>
            <a:r>
              <a:rPr lang="sv-SE" dirty="0"/>
              <a:t>Kommunikationsplan FÖRSLAG</a:t>
            </a:r>
          </a:p>
        </p:txBody>
      </p:sp>
      <p:sp>
        <p:nvSpPr>
          <p:cNvPr id="3" name="Platshållare för innehåll 2">
            <a:extLst>
              <a:ext uri="{FF2B5EF4-FFF2-40B4-BE49-F238E27FC236}">
                <a16:creationId xmlns:a16="http://schemas.microsoft.com/office/drawing/2014/main" id="{891464F2-D5AD-4BCD-B5D9-89BB3167B79F}"/>
              </a:ext>
            </a:extLst>
          </p:cNvPr>
          <p:cNvSpPr>
            <a:spLocks noGrp="1"/>
          </p:cNvSpPr>
          <p:nvPr>
            <p:ph sz="quarter" idx="13"/>
          </p:nvPr>
        </p:nvSpPr>
        <p:spPr>
          <a:xfrm>
            <a:off x="685330" y="2367092"/>
            <a:ext cx="4923155" cy="3881309"/>
          </a:xfrm>
        </p:spPr>
        <p:txBody>
          <a:bodyPr>
            <a:normAutofit/>
          </a:bodyPr>
          <a:lstStyle/>
          <a:p>
            <a:r>
              <a:rPr lang="sv-SE" dirty="0"/>
              <a:t>Förslag – Intervju med Karin L och Mats G i Risk &amp; Försäkring</a:t>
            </a:r>
          </a:p>
          <a:p>
            <a:pPr lvl="1">
              <a:buFont typeface="Wingdings" panose="05000000000000000000" pitchFamily="2" charset="2"/>
              <a:buChar char="Ø"/>
            </a:pPr>
            <a:r>
              <a:rPr lang="sv-SE" dirty="0"/>
              <a:t>Berätta om S4I </a:t>
            </a:r>
          </a:p>
          <a:p>
            <a:pPr lvl="1">
              <a:buFont typeface="Wingdings" panose="05000000000000000000" pitchFamily="2" charset="2"/>
              <a:buChar char="Ø"/>
            </a:pPr>
            <a:r>
              <a:rPr lang="sv-SE" dirty="0"/>
              <a:t>Varför MIS 2.0-projekt </a:t>
            </a:r>
          </a:p>
          <a:p>
            <a:pPr lvl="1">
              <a:buFont typeface="Wingdings" panose="05000000000000000000" pitchFamily="2" charset="2"/>
              <a:buChar char="Ø"/>
            </a:pPr>
            <a:r>
              <a:rPr lang="sv-SE" dirty="0"/>
              <a:t>Standarden tillgängligt från </a:t>
            </a:r>
            <a:r>
              <a:rPr lang="sv-SE" dirty="0" err="1"/>
              <a:t>xxxx</a:t>
            </a:r>
            <a:r>
              <a:rPr lang="sv-SE" dirty="0"/>
              <a:t> datum</a:t>
            </a:r>
          </a:p>
          <a:p>
            <a:pPr lvl="1">
              <a:buFont typeface="Wingdings" panose="05000000000000000000" pitchFamily="2" charset="2"/>
              <a:buChar char="Ø"/>
            </a:pPr>
            <a:r>
              <a:rPr lang="sv-SE" dirty="0"/>
              <a:t>Ambition om snar implementation hos bolagen (vilka är först ut) </a:t>
            </a:r>
          </a:p>
          <a:p>
            <a:endParaRPr lang="sv-SE" dirty="0"/>
          </a:p>
        </p:txBody>
      </p:sp>
    </p:spTree>
    <p:extLst>
      <p:ext uri="{BB962C8B-B14F-4D97-AF65-F5344CB8AC3E}">
        <p14:creationId xmlns:p14="http://schemas.microsoft.com/office/powerpoint/2010/main" val="3997567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style>
          <a:lnRef idx="0">
            <a:schemeClr val="accent5"/>
          </a:lnRef>
          <a:fillRef idx="3">
            <a:schemeClr val="accent5"/>
          </a:fillRef>
          <a:effectRef idx="3">
            <a:schemeClr val="accent5"/>
          </a:effectRef>
          <a:fontRef idx="minor">
            <a:schemeClr val="lt1"/>
          </a:fontRef>
        </p:style>
        <p:txBody>
          <a:bodyPr>
            <a:normAutofit/>
          </a:bodyPr>
          <a:lstStyle/>
          <a:p>
            <a:r>
              <a:rPr lang="sv-SE" sz="4900" b="1" dirty="0"/>
              <a:t>Förvaltning inom S4I</a:t>
            </a:r>
            <a:endParaRPr lang="sv-SE" dirty="0"/>
          </a:p>
        </p:txBody>
      </p:sp>
      <p:sp>
        <p:nvSpPr>
          <p:cNvPr id="5" name="Underrubrik 4"/>
          <p:cNvSpPr>
            <a:spLocks noGrp="1"/>
          </p:cNvSpPr>
          <p:nvPr>
            <p:ph type="subTitle" idx="1"/>
          </p:nvPr>
        </p:nvSpPr>
        <p:spPr/>
        <p:txBody>
          <a:bodyPr/>
          <a:lstStyle/>
          <a:p>
            <a:r>
              <a:rPr lang="sv-SE" dirty="0"/>
              <a:t>Angelica Nevenstam 2018-04-20</a:t>
            </a:r>
          </a:p>
        </p:txBody>
      </p:sp>
    </p:spTree>
    <p:extLst>
      <p:ext uri="{BB962C8B-B14F-4D97-AF65-F5344CB8AC3E}">
        <p14:creationId xmlns:p14="http://schemas.microsoft.com/office/powerpoint/2010/main" val="217640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4CC6D5-ED05-4361-811E-9D23E14C1B27}"/>
              </a:ext>
            </a:extLst>
          </p:cNvPr>
          <p:cNvSpPr>
            <a:spLocks noGrp="1"/>
          </p:cNvSpPr>
          <p:nvPr>
            <p:ph type="title"/>
          </p:nvPr>
        </p:nvSpPr>
        <p:spPr/>
        <p:txBody>
          <a:bodyPr/>
          <a:lstStyle/>
          <a:p>
            <a:r>
              <a:rPr lang="sv-SE" dirty="0"/>
              <a:t>Syfte med förvaltningsprocessen</a:t>
            </a:r>
          </a:p>
        </p:txBody>
      </p:sp>
      <p:sp>
        <p:nvSpPr>
          <p:cNvPr id="3" name="Platshållare för innehåll 2">
            <a:extLst>
              <a:ext uri="{FF2B5EF4-FFF2-40B4-BE49-F238E27FC236}">
                <a16:creationId xmlns:a16="http://schemas.microsoft.com/office/drawing/2014/main" id="{5B462337-0C8E-48EB-ABC1-4852E0DEC5D4}"/>
              </a:ext>
            </a:extLst>
          </p:cNvPr>
          <p:cNvSpPr>
            <a:spLocks noGrp="1"/>
          </p:cNvSpPr>
          <p:nvPr>
            <p:ph sz="quarter" idx="13"/>
          </p:nvPr>
        </p:nvSpPr>
        <p:spPr/>
        <p:txBody>
          <a:bodyPr>
            <a:normAutofit lnSpcReduction="10000"/>
          </a:bodyPr>
          <a:lstStyle/>
          <a:p>
            <a:pPr lvl="0"/>
            <a:r>
              <a:rPr lang="sv-SE" i="1" dirty="0"/>
              <a:t>Styrning</a:t>
            </a:r>
            <a:r>
              <a:rPr lang="sv-SE" dirty="0"/>
              <a:t> – Tydliggöra ansvar, roller, mandat, forum och arbetssätt relaterade till förvaltning och mindre vidareutveckling av standarden</a:t>
            </a:r>
          </a:p>
          <a:p>
            <a:pPr lvl="0"/>
            <a:r>
              <a:rPr lang="sv-SE" i="1" dirty="0"/>
              <a:t>Ekonomi</a:t>
            </a:r>
            <a:r>
              <a:rPr lang="sv-SE" dirty="0"/>
              <a:t> – Budgetering och uppföljning </a:t>
            </a:r>
          </a:p>
          <a:p>
            <a:pPr lvl="0"/>
            <a:r>
              <a:rPr lang="sv-SE" i="1" dirty="0"/>
              <a:t>Intressenter och kommunikation </a:t>
            </a:r>
            <a:r>
              <a:rPr lang="sv-SE" dirty="0"/>
              <a:t>– Tydliggöra för vem gör vi ändringen och vilka påverkas av ändringen och hur det ska kommuniceras</a:t>
            </a:r>
          </a:p>
          <a:p>
            <a:pPr lvl="0"/>
            <a:r>
              <a:rPr lang="sv-SE" i="1" dirty="0"/>
              <a:t>Processer</a:t>
            </a:r>
            <a:r>
              <a:rPr lang="sv-SE" dirty="0"/>
              <a:t> – Beskriva hantering av ändringar såsom dokumentation, kommunikation och versioner</a:t>
            </a:r>
          </a:p>
          <a:p>
            <a:pPr lvl="0"/>
            <a:r>
              <a:rPr lang="sv-SE" i="1" dirty="0"/>
              <a:t>Ärendehantering</a:t>
            </a:r>
            <a:r>
              <a:rPr lang="sv-SE" dirty="0"/>
              <a:t> – Optimerat ärendeflöde och form för samverkan vid förändringar</a:t>
            </a:r>
          </a:p>
          <a:p>
            <a:pPr lvl="0"/>
            <a:r>
              <a:rPr lang="sv-SE" i="1" dirty="0"/>
              <a:t>Enhetlighet</a:t>
            </a:r>
            <a:r>
              <a:rPr lang="sv-SE" dirty="0"/>
              <a:t> – uppfylla förväntningar om att processen är densamma för nya typer att standarder (XML4SAK mm)</a:t>
            </a:r>
          </a:p>
        </p:txBody>
      </p:sp>
    </p:spTree>
    <p:extLst>
      <p:ext uri="{BB962C8B-B14F-4D97-AF65-F5344CB8AC3E}">
        <p14:creationId xmlns:p14="http://schemas.microsoft.com/office/powerpoint/2010/main" val="2138591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928B170-B7BC-4BDA-AF69-28A89C4F89D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d 2" descr="Rättvisans vågskålar">
            <a:extLst>
              <a:ext uri="{FF2B5EF4-FFF2-40B4-BE49-F238E27FC236}">
                <a16:creationId xmlns:a16="http://schemas.microsoft.com/office/drawing/2014/main" id="{94F9F557-F460-40C1-9B01-452D579A08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1083" y="2148299"/>
            <a:ext cx="2570319" cy="2570319"/>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75" name="Picture 74">
            <a:extLst>
              <a:ext uri="{FF2B5EF4-FFF2-40B4-BE49-F238E27FC236}">
                <a16:creationId xmlns:a16="http://schemas.microsoft.com/office/drawing/2014/main" id="{2E1E8C82-833C-4573-807A-A01BED37570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052" name="Rectangle 27"/>
          <p:cNvSpPr>
            <a:spLocks noGrp="1" noChangeArrowheads="1"/>
          </p:cNvSpPr>
          <p:nvPr>
            <p:ph type="title"/>
          </p:nvPr>
        </p:nvSpPr>
        <p:spPr>
          <a:xfrm>
            <a:off x="685332" y="640831"/>
            <a:ext cx="4923153" cy="1573863"/>
          </a:xfrm>
        </p:spPr>
        <p:txBody>
          <a:bodyPr>
            <a:normAutofit/>
          </a:bodyPr>
          <a:lstStyle/>
          <a:p>
            <a:r>
              <a:rPr lang="sv-SE" dirty="0"/>
              <a:t>Definitioner</a:t>
            </a:r>
          </a:p>
        </p:txBody>
      </p:sp>
      <p:sp>
        <p:nvSpPr>
          <p:cNvPr id="10" name="Platshållare för innehåll 9"/>
          <p:cNvSpPr>
            <a:spLocks noGrp="1"/>
          </p:cNvSpPr>
          <p:nvPr>
            <p:ph sz="quarter" idx="13"/>
          </p:nvPr>
        </p:nvSpPr>
        <p:spPr>
          <a:xfrm>
            <a:off x="539552" y="2060848"/>
            <a:ext cx="5688632" cy="4104456"/>
          </a:xfrm>
        </p:spPr>
        <p:txBody>
          <a:bodyPr>
            <a:normAutofit/>
          </a:bodyPr>
          <a:lstStyle/>
          <a:p>
            <a:pPr marL="0" lvl="0" indent="0">
              <a:lnSpc>
                <a:spcPct val="110000"/>
              </a:lnSpc>
              <a:buNone/>
            </a:pPr>
            <a:r>
              <a:rPr lang="sv-SE" sz="1600" b="1" dirty="0"/>
              <a:t>Förvaltning</a:t>
            </a:r>
            <a:r>
              <a:rPr lang="sv-SE" sz="1600" dirty="0"/>
              <a:t> – mindre förändringar som tydligt ligger inom beskriven omfattning och tidigare fastställda användningsområden.</a:t>
            </a:r>
          </a:p>
          <a:p>
            <a:pPr marL="0" lvl="0" indent="0">
              <a:lnSpc>
                <a:spcPct val="110000"/>
              </a:lnSpc>
              <a:buNone/>
            </a:pPr>
            <a:r>
              <a:rPr lang="sv-SE" sz="1600" dirty="0"/>
              <a:t>Allt annat är definierat som projekt och beskrivs inte i detta bildspel</a:t>
            </a:r>
            <a:br>
              <a:rPr lang="sv-SE" sz="1600" dirty="0"/>
            </a:br>
            <a:r>
              <a:rPr lang="sv-SE" sz="1600" dirty="0"/>
              <a:t>(ska beredas i Beredningsutskott, finansieras med beslut från styrelsen och uppsättning av ett Standardiseringsutskott som ansvarar för genomförandet av projektet)</a:t>
            </a:r>
            <a:endParaRPr lang="sv-SE" sz="1600" dirty="0">
              <a:highlight>
                <a:srgbClr val="FFFF00"/>
              </a:highlight>
            </a:endParaRPr>
          </a:p>
          <a:p>
            <a:pPr marL="0" lvl="0" indent="0">
              <a:lnSpc>
                <a:spcPct val="110000"/>
              </a:lnSpc>
              <a:buNone/>
            </a:pPr>
            <a:r>
              <a:rPr lang="sv-SE" sz="1600" b="1" dirty="0" err="1"/>
              <a:t>Opt-out</a:t>
            </a:r>
            <a:r>
              <a:rPr lang="sv-SE" sz="1600" b="1" dirty="0"/>
              <a:t> förfarande </a:t>
            </a:r>
            <a:r>
              <a:rPr lang="sv-SE" sz="1600" dirty="0"/>
              <a:t>– Föreslagen förändring presenteras med tidsfrist för feedback. Inget svar betraktas som godkännande. Svar om ej godtagen förändring måste kompletteras med bakomliggande argument och beskrivning av krav på lösningsalternativ alternativt lösningsalternativ.</a:t>
            </a:r>
          </a:p>
          <a:p>
            <a:pPr marL="0" lvl="0" indent="0">
              <a:lnSpc>
                <a:spcPct val="110000"/>
              </a:lnSpc>
              <a:buNone/>
            </a:pPr>
            <a:endParaRPr lang="sv-SE" sz="1600" dirty="0"/>
          </a:p>
          <a:p>
            <a:pPr marL="0" lvl="0" indent="0">
              <a:lnSpc>
                <a:spcPct val="110000"/>
              </a:lnSpc>
              <a:buNone/>
            </a:pPr>
            <a:endParaRPr lang="sv-SE" sz="1600" dirty="0"/>
          </a:p>
          <a:p>
            <a:pPr marL="0" lvl="0" indent="0">
              <a:lnSpc>
                <a:spcPct val="110000"/>
              </a:lnSpc>
              <a:buNone/>
            </a:pPr>
            <a:endParaRPr lang="sv-SE" sz="1600" dirty="0"/>
          </a:p>
        </p:txBody>
      </p:sp>
    </p:spTree>
    <p:extLst>
      <p:ext uri="{BB962C8B-B14F-4D97-AF65-F5344CB8AC3E}">
        <p14:creationId xmlns:p14="http://schemas.microsoft.com/office/powerpoint/2010/main" val="745170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Definition av ärende</a:t>
            </a:r>
          </a:p>
        </p:txBody>
      </p:sp>
      <p:sp>
        <p:nvSpPr>
          <p:cNvPr id="3" name="Platshållare för innehåll 2"/>
          <p:cNvSpPr>
            <a:spLocks noGrp="1"/>
          </p:cNvSpPr>
          <p:nvPr>
            <p:ph sz="quarter" idx="13"/>
          </p:nvPr>
        </p:nvSpPr>
        <p:spPr>
          <a:xfrm>
            <a:off x="611560" y="1224302"/>
            <a:ext cx="6795419" cy="2787883"/>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sv-SE" sz="1800" b="1" dirty="0"/>
              <a:t>Förvaltningsärende som hanteras inom förvaltningsorganisationen:</a:t>
            </a:r>
          </a:p>
          <a:p>
            <a:r>
              <a:rPr lang="sv-SE" sz="1400" dirty="0"/>
              <a:t>Förändring föreslås med </a:t>
            </a:r>
            <a:r>
              <a:rPr lang="sv-SE" sz="1400" dirty="0" err="1"/>
              <a:t>opt-out</a:t>
            </a:r>
            <a:r>
              <a:rPr lang="sv-SE" sz="1400" dirty="0"/>
              <a:t> förfarande,  beslutas i referensgrupp</a:t>
            </a:r>
          </a:p>
          <a:p>
            <a:pPr lvl="1"/>
            <a:r>
              <a:rPr lang="sv-SE" sz="1400" dirty="0"/>
              <a:t>Inom omfattning och beslutade användningsområden</a:t>
            </a:r>
          </a:p>
          <a:p>
            <a:pPr lvl="1"/>
            <a:r>
              <a:rPr lang="sv-SE" sz="1400" dirty="0"/>
              <a:t>Ryms inom förvaltning</a:t>
            </a:r>
          </a:p>
          <a:p>
            <a:pPr lvl="1"/>
            <a:r>
              <a:rPr lang="sv-SE" sz="1400" dirty="0"/>
              <a:t>Skulle kunna ha rimliga alternativa lösningar</a:t>
            </a:r>
          </a:p>
          <a:p>
            <a:r>
              <a:rPr lang="sv-SE" sz="1400" dirty="0"/>
              <a:t>Förändring genomförs med information till referensgrupp</a:t>
            </a:r>
          </a:p>
          <a:p>
            <a:pPr lvl="1"/>
            <a:r>
              <a:rPr lang="sv-SE" sz="1400" dirty="0"/>
              <a:t>Liten ändring</a:t>
            </a:r>
          </a:p>
          <a:p>
            <a:pPr lvl="1"/>
            <a:r>
              <a:rPr lang="sv-SE" sz="1400" dirty="0"/>
              <a:t>Påverkar ej bakåtkompabilitet</a:t>
            </a:r>
          </a:p>
        </p:txBody>
      </p:sp>
      <p:sp>
        <p:nvSpPr>
          <p:cNvPr id="4" name="textruta 3">
            <a:extLst>
              <a:ext uri="{FF2B5EF4-FFF2-40B4-BE49-F238E27FC236}">
                <a16:creationId xmlns:a16="http://schemas.microsoft.com/office/drawing/2014/main" id="{FA4B615D-A05B-4EA6-A4A2-A78F47A56FDA}"/>
              </a:ext>
            </a:extLst>
          </p:cNvPr>
          <p:cNvSpPr txBox="1"/>
          <p:nvPr/>
        </p:nvSpPr>
        <p:spPr>
          <a:xfrm>
            <a:off x="724203" y="5803264"/>
            <a:ext cx="6570132" cy="40011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sv-SE" sz="2000" dirty="0"/>
              <a:t>Diskussionspunkt: Hur ofta får man bryta bakåtkompabiliteten?</a:t>
            </a:r>
          </a:p>
        </p:txBody>
      </p:sp>
      <p:pic>
        <p:nvPicPr>
          <p:cNvPr id="6" name="Bild 5" descr="Kontrakt">
            <a:extLst>
              <a:ext uri="{FF2B5EF4-FFF2-40B4-BE49-F238E27FC236}">
                <a16:creationId xmlns:a16="http://schemas.microsoft.com/office/drawing/2014/main" id="{70F6C12E-78ED-4DAD-B5EE-DF7690B41D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57756" y="1887770"/>
            <a:ext cx="914400" cy="914400"/>
          </a:xfrm>
          <a:prstGeom prst="rect">
            <a:avLst/>
          </a:prstGeom>
        </p:spPr>
      </p:pic>
      <p:pic>
        <p:nvPicPr>
          <p:cNvPr id="8" name="Bild 7" descr="Laptop">
            <a:extLst>
              <a:ext uri="{FF2B5EF4-FFF2-40B4-BE49-F238E27FC236}">
                <a16:creationId xmlns:a16="http://schemas.microsoft.com/office/drawing/2014/main" id="{24800592-891E-4FE0-8A3E-9358979B5D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61286" y="3140968"/>
            <a:ext cx="914400" cy="914400"/>
          </a:xfrm>
          <a:prstGeom prst="rect">
            <a:avLst/>
          </a:prstGeom>
        </p:spPr>
      </p:pic>
      <p:sp>
        <p:nvSpPr>
          <p:cNvPr id="9" name="Platshållare för innehåll 2">
            <a:extLst>
              <a:ext uri="{FF2B5EF4-FFF2-40B4-BE49-F238E27FC236}">
                <a16:creationId xmlns:a16="http://schemas.microsoft.com/office/drawing/2014/main" id="{8BEFEC6C-8D92-4CD0-A0CB-54C958A72C1B}"/>
              </a:ext>
            </a:extLst>
          </p:cNvPr>
          <p:cNvSpPr txBox="1">
            <a:spLocks/>
          </p:cNvSpPr>
          <p:nvPr/>
        </p:nvSpPr>
        <p:spPr>
          <a:xfrm>
            <a:off x="611560" y="4177430"/>
            <a:ext cx="6795419" cy="146058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none" baseline="0">
                <a:solidFill>
                  <a:schemeClr val="tx1"/>
                </a:solidFill>
                <a:effectLst/>
                <a:latin typeface="Candara" panose="020E0502030303020204" pitchFamily="34" charset="0"/>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none" baseline="0">
                <a:solidFill>
                  <a:schemeClr val="tx1"/>
                </a:solidFill>
                <a:effectLst/>
                <a:latin typeface="Candara" panose="020E0502030303020204" pitchFamily="34" charset="0"/>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none" baseline="0">
                <a:solidFill>
                  <a:schemeClr val="tx1"/>
                </a:solidFill>
                <a:effectLst/>
                <a:latin typeface="Candara" panose="020E0502030303020204" pitchFamily="34" charset="0"/>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sv-SE" sz="1800" b="1" dirty="0"/>
              <a:t>Övrigt ärende – hanteras utanför förvaltningsorganisationen:</a:t>
            </a:r>
          </a:p>
          <a:p>
            <a:r>
              <a:rPr lang="sv-SE" sz="1600" dirty="0"/>
              <a:t>Beslut i standardiseringsutskott efter beredning</a:t>
            </a:r>
          </a:p>
          <a:p>
            <a:pPr lvl="1"/>
            <a:r>
              <a:rPr lang="sv-SE" sz="1400" dirty="0"/>
              <a:t>Utanför omfattning eller nytt användningsområde</a:t>
            </a:r>
          </a:p>
          <a:p>
            <a:pPr lvl="1"/>
            <a:r>
              <a:rPr lang="sv-SE" sz="1400" dirty="0"/>
              <a:t>Större åtagande (skulle t.ex. kunna vara nytt externt regelverk)</a:t>
            </a:r>
          </a:p>
        </p:txBody>
      </p:sp>
    </p:spTree>
    <p:extLst>
      <p:ext uri="{BB962C8B-B14F-4D97-AF65-F5344CB8AC3E}">
        <p14:creationId xmlns:p14="http://schemas.microsoft.com/office/powerpoint/2010/main" val="3319678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7"/>
          <p:cNvSpPr>
            <a:spLocks noGrp="1" noChangeArrowheads="1"/>
          </p:cNvSpPr>
          <p:nvPr>
            <p:ph type="title"/>
          </p:nvPr>
        </p:nvSpPr>
        <p:spPr/>
        <p:txBody>
          <a:bodyPr>
            <a:normAutofit/>
          </a:bodyPr>
          <a:lstStyle/>
          <a:p>
            <a:r>
              <a:rPr lang="sv-SE" dirty="0"/>
              <a:t>Styrning – förvaltning inom S4I</a:t>
            </a:r>
          </a:p>
        </p:txBody>
      </p:sp>
      <p:sp>
        <p:nvSpPr>
          <p:cNvPr id="10" name="Platshållare för innehåll 9"/>
          <p:cNvSpPr>
            <a:spLocks noGrp="1"/>
          </p:cNvSpPr>
          <p:nvPr>
            <p:ph sz="quarter" idx="13"/>
          </p:nvPr>
        </p:nvSpPr>
        <p:spPr>
          <a:xfrm>
            <a:off x="468314" y="1479700"/>
            <a:ext cx="7128022" cy="1085204"/>
          </a:xfrm>
        </p:spPr>
        <p:txBody>
          <a:bodyPr>
            <a:normAutofit/>
          </a:bodyPr>
          <a:lstStyle/>
          <a:p>
            <a:pPr marL="0" lvl="0" indent="0">
              <a:buNone/>
            </a:pPr>
            <a:r>
              <a:rPr lang="sv-SE" sz="1800" b="1" dirty="0"/>
              <a:t>Standardiseringsutskott</a:t>
            </a:r>
            <a:r>
              <a:rPr lang="sv-SE" sz="1800" dirty="0"/>
              <a:t> – Representanter för användarna och är ansvarig för förvaltningsområdet (</a:t>
            </a:r>
            <a:r>
              <a:rPr lang="sv-SE" sz="1800" dirty="0" err="1"/>
              <a:t>exv</a:t>
            </a:r>
            <a:r>
              <a:rPr lang="sv-SE" sz="1800" dirty="0"/>
              <a:t> </a:t>
            </a:r>
            <a:r>
              <a:rPr lang="sv-SE" sz="1800" dirty="0" err="1"/>
              <a:t>MISLife</a:t>
            </a:r>
            <a:r>
              <a:rPr lang="sv-SE" sz="1800" dirty="0"/>
              <a:t>). Budgeterar förvaltningsområdet (budget fastställs troligtvis av styrelsen). </a:t>
            </a:r>
          </a:p>
          <a:p>
            <a:pPr marL="0" lvl="0" indent="0">
              <a:buNone/>
            </a:pPr>
            <a:endParaRPr lang="sv-SE" sz="1800" dirty="0"/>
          </a:p>
        </p:txBody>
      </p:sp>
      <p:sp>
        <p:nvSpPr>
          <p:cNvPr id="4" name="Platshållare för innehåll 9">
            <a:extLst>
              <a:ext uri="{FF2B5EF4-FFF2-40B4-BE49-F238E27FC236}">
                <a16:creationId xmlns:a16="http://schemas.microsoft.com/office/drawing/2014/main" id="{55B1D15B-1909-4839-B22E-98B9B407F91E}"/>
              </a:ext>
            </a:extLst>
          </p:cNvPr>
          <p:cNvSpPr txBox="1">
            <a:spLocks/>
          </p:cNvSpPr>
          <p:nvPr/>
        </p:nvSpPr>
        <p:spPr>
          <a:xfrm>
            <a:off x="493804" y="2708920"/>
            <a:ext cx="4222211" cy="3312368"/>
          </a:xfrm>
          <a:prstGeom prst="rect">
            <a:avLst/>
          </a:prstGeom>
          <a:solidFill>
            <a:schemeClr val="bg1">
              <a:lumMod val="95000"/>
            </a:schemeClr>
          </a:solidFill>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none" baseline="0">
                <a:solidFill>
                  <a:schemeClr val="tx1"/>
                </a:solidFill>
                <a:effectLst/>
                <a:latin typeface="Candara" panose="020E0502030303020204" pitchFamily="34" charset="0"/>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none" baseline="0">
                <a:solidFill>
                  <a:schemeClr val="tx1"/>
                </a:solidFill>
                <a:effectLst/>
                <a:latin typeface="Candara" panose="020E0502030303020204" pitchFamily="34" charset="0"/>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none" baseline="0">
                <a:solidFill>
                  <a:schemeClr val="tx1"/>
                </a:solidFill>
                <a:effectLst/>
                <a:latin typeface="Candara" panose="020E0502030303020204" pitchFamily="34" charset="0"/>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Font typeface="Arial" panose="020B0604020202020204" pitchFamily="34" charset="0"/>
              <a:buNone/>
            </a:pPr>
            <a:r>
              <a:rPr lang="sv-SE" dirty="0"/>
              <a:t>Förvaltningsteam eller ”Tekniskt kansli”:</a:t>
            </a:r>
          </a:p>
          <a:p>
            <a:pPr marL="0" indent="0">
              <a:buFont typeface="Arial" panose="020B0604020202020204" pitchFamily="34" charset="0"/>
              <a:buNone/>
            </a:pPr>
            <a:r>
              <a:rPr lang="sv-SE" b="1" dirty="0"/>
              <a:t>Förvaltningsansvarig</a:t>
            </a:r>
            <a:r>
              <a:rPr lang="sv-SE" dirty="0"/>
              <a:t> – ansvarig för samtliga ärenden, önskemål mm som finns för förvaltningsområdet. Mottagare av ärenden, registrerar ärendet, återkopplar till den som skickat in ärendet och följer upp ärendet till dess att ärendet stängs. </a:t>
            </a:r>
            <a:br>
              <a:rPr lang="sv-SE" dirty="0"/>
            </a:br>
            <a:r>
              <a:rPr lang="sv-SE" b="1" i="1" dirty="0"/>
              <a:t>Profil</a:t>
            </a:r>
            <a:r>
              <a:rPr lang="sv-SE" dirty="0"/>
              <a:t>: Bör vara väl insatt i området, svara på frågor, sortera ärenden och avgöra nästa steg</a:t>
            </a:r>
          </a:p>
          <a:p>
            <a:pPr marL="0" indent="0">
              <a:buFont typeface="Arial" panose="020B0604020202020204" pitchFamily="34" charset="0"/>
              <a:buNone/>
            </a:pPr>
            <a:r>
              <a:rPr lang="sv-SE" b="1" dirty="0"/>
              <a:t>Förvaltare</a:t>
            </a:r>
            <a:r>
              <a:rPr lang="sv-SE" dirty="0"/>
              <a:t> – kan vara en eller flera beroende på områdets komplexitet. Den som faktiskt genomför ändringen och tillhörande dokumentation.</a:t>
            </a:r>
            <a:br>
              <a:rPr lang="sv-SE" dirty="0"/>
            </a:br>
            <a:r>
              <a:rPr lang="sv-SE" b="1" i="1" dirty="0"/>
              <a:t>Profil</a:t>
            </a:r>
            <a:r>
              <a:rPr lang="sv-SE" dirty="0"/>
              <a:t>: Mycket kunnig i detaljerna och tekniken inom området. </a:t>
            </a:r>
          </a:p>
        </p:txBody>
      </p:sp>
      <p:sp>
        <p:nvSpPr>
          <p:cNvPr id="5" name="Platshållare för innehåll 9">
            <a:extLst>
              <a:ext uri="{FF2B5EF4-FFF2-40B4-BE49-F238E27FC236}">
                <a16:creationId xmlns:a16="http://schemas.microsoft.com/office/drawing/2014/main" id="{166819E2-2C62-4CE1-A091-1B3C2F23F8C3}"/>
              </a:ext>
            </a:extLst>
          </p:cNvPr>
          <p:cNvSpPr txBox="1">
            <a:spLocks/>
          </p:cNvSpPr>
          <p:nvPr/>
        </p:nvSpPr>
        <p:spPr>
          <a:xfrm>
            <a:off x="5508103" y="2708920"/>
            <a:ext cx="3120605" cy="3312368"/>
          </a:xfrm>
          <a:prstGeom prst="rect">
            <a:avLst/>
          </a:prstGeom>
          <a:solidFill>
            <a:schemeClr val="bg1">
              <a:lumMod val="95000"/>
            </a:schemeClr>
          </a:solidFill>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none" baseline="0">
                <a:solidFill>
                  <a:schemeClr val="tx1"/>
                </a:solidFill>
                <a:effectLst/>
                <a:latin typeface="Candara" panose="020E0502030303020204" pitchFamily="34" charset="0"/>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none" baseline="0">
                <a:solidFill>
                  <a:schemeClr val="tx1"/>
                </a:solidFill>
                <a:effectLst/>
                <a:latin typeface="Candara" panose="020E0502030303020204" pitchFamily="34" charset="0"/>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none" baseline="0">
                <a:solidFill>
                  <a:schemeClr val="tx1"/>
                </a:solidFill>
                <a:effectLst/>
                <a:latin typeface="Candara" panose="020E0502030303020204" pitchFamily="34" charset="0"/>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Font typeface="Arial" panose="020B0604020202020204" pitchFamily="34" charset="0"/>
              <a:buNone/>
            </a:pPr>
            <a:r>
              <a:rPr lang="sv-SE" sz="1400" dirty="0"/>
              <a:t>Rollbeskrivning:</a:t>
            </a:r>
          </a:p>
          <a:p>
            <a:r>
              <a:rPr lang="sv-SE" sz="1400" dirty="0"/>
              <a:t>Ansvarig med struktur och ordning</a:t>
            </a:r>
          </a:p>
          <a:p>
            <a:r>
              <a:rPr lang="sv-SE" sz="1400" dirty="0"/>
              <a:t>Branschkunnig med bra kontakter (hantera politik)</a:t>
            </a:r>
          </a:p>
          <a:p>
            <a:r>
              <a:rPr lang="sv-SE" sz="1400" dirty="0"/>
              <a:t>Försäkringskunnig på detaljnivå (insikt i standarden och dess syfte)</a:t>
            </a:r>
          </a:p>
          <a:p>
            <a:r>
              <a:rPr lang="sv-SE" sz="1400" dirty="0"/>
              <a:t>Teknisk (versionshantering, releaser mm)</a:t>
            </a:r>
          </a:p>
        </p:txBody>
      </p:sp>
      <p:pic>
        <p:nvPicPr>
          <p:cNvPr id="6" name="Bild 5" descr="Användare">
            <a:extLst>
              <a:ext uri="{FF2B5EF4-FFF2-40B4-BE49-F238E27FC236}">
                <a16:creationId xmlns:a16="http://schemas.microsoft.com/office/drawing/2014/main" id="{FD934FBD-2144-4135-AFD5-FE5F37882B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70609" y="1400608"/>
            <a:ext cx="1164295" cy="1164295"/>
          </a:xfrm>
          <a:prstGeom prst="rect">
            <a:avLst/>
          </a:prstGeom>
        </p:spPr>
      </p:pic>
    </p:spTree>
    <p:extLst>
      <p:ext uri="{BB962C8B-B14F-4D97-AF65-F5344CB8AC3E}">
        <p14:creationId xmlns:p14="http://schemas.microsoft.com/office/powerpoint/2010/main" val="3040299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3EAA0E-AD8B-4F82-B182-0C0AB803042C}"/>
              </a:ext>
            </a:extLst>
          </p:cNvPr>
          <p:cNvSpPr>
            <a:spLocks noGrp="1"/>
          </p:cNvSpPr>
          <p:nvPr>
            <p:ph type="title"/>
          </p:nvPr>
        </p:nvSpPr>
        <p:spPr/>
        <p:txBody>
          <a:bodyPr/>
          <a:lstStyle/>
          <a:p>
            <a:r>
              <a:rPr lang="sv-SE" dirty="0"/>
              <a:t>Processbeskrivning </a:t>
            </a:r>
          </a:p>
        </p:txBody>
      </p:sp>
      <p:sp>
        <p:nvSpPr>
          <p:cNvPr id="4" name="Rektangel 3">
            <a:extLst>
              <a:ext uri="{FF2B5EF4-FFF2-40B4-BE49-F238E27FC236}">
                <a16:creationId xmlns:a16="http://schemas.microsoft.com/office/drawing/2014/main" id="{DAEFF246-4EA2-486C-B245-F5F8C9E67DB6}"/>
              </a:ext>
            </a:extLst>
          </p:cNvPr>
          <p:cNvSpPr/>
          <p:nvPr/>
        </p:nvSpPr>
        <p:spPr>
          <a:xfrm>
            <a:off x="336406" y="1033061"/>
            <a:ext cx="8628082" cy="5060235"/>
          </a:xfrm>
          <a:prstGeom prst="rect">
            <a:avLst/>
          </a:prstGeom>
          <a:solidFill>
            <a:schemeClr val="bg1">
              <a:lumMod val="8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sv-SE"/>
          </a:p>
        </p:txBody>
      </p:sp>
      <p:sp>
        <p:nvSpPr>
          <p:cNvPr id="44" name="Flödesschema: Process 43">
            <a:extLst>
              <a:ext uri="{FF2B5EF4-FFF2-40B4-BE49-F238E27FC236}">
                <a16:creationId xmlns:a16="http://schemas.microsoft.com/office/drawing/2014/main" id="{2851A57E-F05A-4466-B14C-50111A7380AE}"/>
              </a:ext>
            </a:extLst>
          </p:cNvPr>
          <p:cNvSpPr/>
          <p:nvPr/>
        </p:nvSpPr>
        <p:spPr>
          <a:xfrm>
            <a:off x="5422426" y="2393069"/>
            <a:ext cx="1611586" cy="1723922"/>
          </a:xfrm>
          <a:prstGeom prst="flowChartProcess">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200" dirty="0"/>
          </a:p>
        </p:txBody>
      </p:sp>
      <p:sp>
        <p:nvSpPr>
          <p:cNvPr id="6" name="Flödesschema: Process 5">
            <a:extLst>
              <a:ext uri="{FF2B5EF4-FFF2-40B4-BE49-F238E27FC236}">
                <a16:creationId xmlns:a16="http://schemas.microsoft.com/office/drawing/2014/main" id="{CC63CA65-2385-4CEA-943D-F93554C2701B}"/>
              </a:ext>
            </a:extLst>
          </p:cNvPr>
          <p:cNvSpPr/>
          <p:nvPr/>
        </p:nvSpPr>
        <p:spPr>
          <a:xfrm>
            <a:off x="553292" y="3140968"/>
            <a:ext cx="1008112" cy="648072"/>
          </a:xfrm>
          <a:prstGeom prst="flowChartProcess">
            <a:avLst/>
          </a:prstGeom>
          <a:solidFill>
            <a:schemeClr val="accent3">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sv-SE" sz="1200" dirty="0"/>
              <a:t>Ändrings-önskemål</a:t>
            </a:r>
          </a:p>
        </p:txBody>
      </p:sp>
      <p:sp>
        <p:nvSpPr>
          <p:cNvPr id="7" name="Dokument 5">
            <a:extLst>
              <a:ext uri="{FF2B5EF4-FFF2-40B4-BE49-F238E27FC236}">
                <a16:creationId xmlns:a16="http://schemas.microsoft.com/office/drawing/2014/main" id="{CF449DC8-241F-4452-8466-63D3DC88D5BB}"/>
              </a:ext>
            </a:extLst>
          </p:cNvPr>
          <p:cNvSpPr/>
          <p:nvPr/>
        </p:nvSpPr>
        <p:spPr>
          <a:xfrm>
            <a:off x="435823" y="2387576"/>
            <a:ext cx="1512169" cy="645379"/>
          </a:xfrm>
          <a:prstGeom prst="flowChartDocument">
            <a:avLst/>
          </a:prstGeom>
          <a:ln w="12700"/>
        </p:spPr>
        <p:style>
          <a:lnRef idx="2">
            <a:schemeClr val="dk1"/>
          </a:lnRef>
          <a:fillRef idx="1">
            <a:schemeClr val="lt1"/>
          </a:fillRef>
          <a:effectRef idx="0">
            <a:schemeClr val="dk1"/>
          </a:effectRef>
          <a:fontRef idx="minor">
            <a:schemeClr val="dk1"/>
          </a:fontRef>
        </p:style>
        <p:txBody>
          <a:bodyPr rtlCol="0" anchor="ctr"/>
          <a:lstStyle/>
          <a:p>
            <a:r>
              <a:rPr lang="sv-SE" sz="1100" dirty="0"/>
              <a:t>Vad ska ändras?</a:t>
            </a:r>
          </a:p>
          <a:p>
            <a:r>
              <a:rPr lang="sv-SE" sz="1100" dirty="0"/>
              <a:t>Varför/effekt?</a:t>
            </a:r>
          </a:p>
          <a:p>
            <a:r>
              <a:rPr lang="sv-SE" sz="1100" dirty="0"/>
              <a:t>Vilket/vilka manus?</a:t>
            </a:r>
          </a:p>
        </p:txBody>
      </p:sp>
      <p:sp>
        <p:nvSpPr>
          <p:cNvPr id="8" name="textruta 7">
            <a:extLst>
              <a:ext uri="{FF2B5EF4-FFF2-40B4-BE49-F238E27FC236}">
                <a16:creationId xmlns:a16="http://schemas.microsoft.com/office/drawing/2014/main" id="{ABA54FB0-C7A8-463A-9034-01B9D6B28E5D}"/>
              </a:ext>
            </a:extLst>
          </p:cNvPr>
          <p:cNvSpPr txBox="1"/>
          <p:nvPr/>
        </p:nvSpPr>
        <p:spPr>
          <a:xfrm>
            <a:off x="408415" y="1862471"/>
            <a:ext cx="1440160" cy="461665"/>
          </a:xfrm>
          <a:prstGeom prst="rect">
            <a:avLst/>
          </a:prstGeom>
          <a:noFill/>
        </p:spPr>
        <p:txBody>
          <a:bodyPr wrap="square" rtlCol="0">
            <a:spAutoFit/>
          </a:bodyPr>
          <a:lstStyle/>
          <a:p>
            <a:r>
              <a:rPr lang="sv-SE" sz="1200" dirty="0"/>
              <a:t>Beskrivning av ändringsönskemål:</a:t>
            </a:r>
          </a:p>
        </p:txBody>
      </p:sp>
      <p:sp>
        <p:nvSpPr>
          <p:cNvPr id="11" name="Flödesschema: Process 10">
            <a:extLst>
              <a:ext uri="{FF2B5EF4-FFF2-40B4-BE49-F238E27FC236}">
                <a16:creationId xmlns:a16="http://schemas.microsoft.com/office/drawing/2014/main" id="{A9FEA246-59C2-431F-93AE-68691D9A6FD3}"/>
              </a:ext>
            </a:extLst>
          </p:cNvPr>
          <p:cNvSpPr/>
          <p:nvPr/>
        </p:nvSpPr>
        <p:spPr>
          <a:xfrm>
            <a:off x="1907704" y="3143817"/>
            <a:ext cx="1080120" cy="648072"/>
          </a:xfrm>
          <a:prstGeom prst="flowChartProcess">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200" dirty="0"/>
              <a:t>FA = Förvaltnings-ansvarig</a:t>
            </a:r>
          </a:p>
        </p:txBody>
      </p:sp>
      <p:sp>
        <p:nvSpPr>
          <p:cNvPr id="12" name="Rektangel 11">
            <a:extLst>
              <a:ext uri="{FF2B5EF4-FFF2-40B4-BE49-F238E27FC236}">
                <a16:creationId xmlns:a16="http://schemas.microsoft.com/office/drawing/2014/main" id="{85E28A54-FE62-4CA2-9E70-351DD4E7EA4F}"/>
              </a:ext>
            </a:extLst>
          </p:cNvPr>
          <p:cNvSpPr/>
          <p:nvPr/>
        </p:nvSpPr>
        <p:spPr>
          <a:xfrm>
            <a:off x="3225438" y="4161258"/>
            <a:ext cx="2043586" cy="1867601"/>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r>
              <a:rPr lang="sv-SE" sz="1100" dirty="0"/>
              <a:t>Utreder ärendet, typar och </a:t>
            </a:r>
            <a:br>
              <a:rPr lang="sv-SE" sz="1100" dirty="0"/>
            </a:br>
            <a:r>
              <a:rPr lang="sv-SE" sz="1100" dirty="0"/>
              <a:t>ger rekommendation om nästa steg. </a:t>
            </a:r>
          </a:p>
          <a:p>
            <a:r>
              <a:rPr lang="sv-SE" sz="1100" dirty="0"/>
              <a:t>Ändring (endast info):</a:t>
            </a:r>
          </a:p>
          <a:p>
            <a:r>
              <a:rPr lang="sv-SE" sz="1100" dirty="0"/>
              <a:t>Genomförs och dokumenteras, verifieras med ändringsintressent</a:t>
            </a:r>
          </a:p>
          <a:p>
            <a:r>
              <a:rPr lang="sv-SE" sz="1100" dirty="0"/>
              <a:t>Ändring (</a:t>
            </a:r>
            <a:r>
              <a:rPr lang="sv-SE" sz="1100" dirty="0" err="1"/>
              <a:t>opt</a:t>
            </a:r>
            <a:r>
              <a:rPr lang="sv-SE" sz="1100" dirty="0"/>
              <a:t> </a:t>
            </a:r>
            <a:r>
              <a:rPr lang="sv-SE" sz="1100" dirty="0" err="1"/>
              <a:t>out</a:t>
            </a:r>
            <a:r>
              <a:rPr lang="sv-SE" sz="1100" dirty="0"/>
              <a:t>): </a:t>
            </a:r>
          </a:p>
          <a:p>
            <a:r>
              <a:rPr lang="sv-SE" sz="1100" dirty="0"/>
              <a:t>Förslag till lösning tas fram tillsammans med behovs- och ändringsintressent för verifiering</a:t>
            </a:r>
          </a:p>
          <a:p>
            <a:endParaRPr lang="sv-SE" sz="1100" dirty="0"/>
          </a:p>
        </p:txBody>
      </p:sp>
      <p:cxnSp>
        <p:nvCxnSpPr>
          <p:cNvPr id="13" name="Rak pil 13">
            <a:extLst>
              <a:ext uri="{FF2B5EF4-FFF2-40B4-BE49-F238E27FC236}">
                <a16:creationId xmlns:a16="http://schemas.microsoft.com/office/drawing/2014/main" id="{EB3B8E2D-4169-462B-89FC-AB7F146C1324}"/>
              </a:ext>
            </a:extLst>
          </p:cNvPr>
          <p:cNvCxnSpPr>
            <a:stCxn id="6" idx="3"/>
            <a:endCxn id="11" idx="1"/>
          </p:cNvCxnSpPr>
          <p:nvPr/>
        </p:nvCxnSpPr>
        <p:spPr>
          <a:xfrm>
            <a:off x="1561404" y="3465004"/>
            <a:ext cx="346300" cy="28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Flödesschema: Process 19">
            <a:extLst>
              <a:ext uri="{FF2B5EF4-FFF2-40B4-BE49-F238E27FC236}">
                <a16:creationId xmlns:a16="http://schemas.microsoft.com/office/drawing/2014/main" id="{C210985A-B9D8-4F79-B912-299CCB05B8E4}"/>
              </a:ext>
            </a:extLst>
          </p:cNvPr>
          <p:cNvSpPr/>
          <p:nvPr/>
        </p:nvSpPr>
        <p:spPr>
          <a:xfrm>
            <a:off x="4700344" y="1352900"/>
            <a:ext cx="1344174" cy="648072"/>
          </a:xfrm>
          <a:prstGeom prst="flowChartProcess">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200" dirty="0"/>
              <a:t>Beredningsutskott BU</a:t>
            </a:r>
          </a:p>
        </p:txBody>
      </p:sp>
      <p:cxnSp>
        <p:nvCxnSpPr>
          <p:cNvPr id="21" name="Vinklad  15">
            <a:extLst>
              <a:ext uri="{FF2B5EF4-FFF2-40B4-BE49-F238E27FC236}">
                <a16:creationId xmlns:a16="http://schemas.microsoft.com/office/drawing/2014/main" id="{EA36391C-A471-4D73-B947-5C9A2CECFA09}"/>
              </a:ext>
            </a:extLst>
          </p:cNvPr>
          <p:cNvCxnSpPr>
            <a:stCxn id="11" idx="0"/>
            <a:endCxn id="20" idx="1"/>
          </p:cNvCxnSpPr>
          <p:nvPr/>
        </p:nvCxnSpPr>
        <p:spPr>
          <a:xfrm rot="5400000" flipH="1" flipV="1">
            <a:off x="2840614" y="1284087"/>
            <a:ext cx="1466881" cy="225258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CB6067DF-3349-4074-A81A-877634B158B1}"/>
              </a:ext>
            </a:extLst>
          </p:cNvPr>
          <p:cNvSpPr/>
          <p:nvPr/>
        </p:nvSpPr>
        <p:spPr>
          <a:xfrm>
            <a:off x="2475060" y="1740401"/>
            <a:ext cx="2096827" cy="393530"/>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r>
              <a:rPr lang="sv-SE" sz="1100" dirty="0"/>
              <a:t>Större ändringar är projekt och skickas vidare för hantering. </a:t>
            </a:r>
          </a:p>
        </p:txBody>
      </p:sp>
      <p:sp>
        <p:nvSpPr>
          <p:cNvPr id="25" name="Flödesschema: Process 24">
            <a:extLst>
              <a:ext uri="{FF2B5EF4-FFF2-40B4-BE49-F238E27FC236}">
                <a16:creationId xmlns:a16="http://schemas.microsoft.com/office/drawing/2014/main" id="{2851A57E-F05A-4466-B14C-50111A7380AE}"/>
              </a:ext>
            </a:extLst>
          </p:cNvPr>
          <p:cNvSpPr/>
          <p:nvPr/>
        </p:nvSpPr>
        <p:spPr>
          <a:xfrm>
            <a:off x="5640364" y="2564904"/>
            <a:ext cx="1247604" cy="648072"/>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sv-SE" sz="1200" dirty="0"/>
              <a:t>Förvaltaren publicerar ändringar GIT</a:t>
            </a:r>
          </a:p>
        </p:txBody>
      </p:sp>
      <p:sp>
        <p:nvSpPr>
          <p:cNvPr id="26" name="Flödesschema: Process 25">
            <a:extLst>
              <a:ext uri="{FF2B5EF4-FFF2-40B4-BE49-F238E27FC236}">
                <a16:creationId xmlns:a16="http://schemas.microsoft.com/office/drawing/2014/main" id="{23470574-6352-4375-B308-B73C4A729267}"/>
              </a:ext>
            </a:extLst>
          </p:cNvPr>
          <p:cNvSpPr/>
          <p:nvPr/>
        </p:nvSpPr>
        <p:spPr>
          <a:xfrm>
            <a:off x="5623984" y="3318841"/>
            <a:ext cx="1263984" cy="648072"/>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sv-SE" sz="1200" dirty="0"/>
              <a:t>Test och godkännande av ändringar</a:t>
            </a:r>
          </a:p>
        </p:txBody>
      </p:sp>
      <p:sp>
        <p:nvSpPr>
          <p:cNvPr id="27" name="Flödesschema: Process 26">
            <a:extLst>
              <a:ext uri="{FF2B5EF4-FFF2-40B4-BE49-F238E27FC236}">
                <a16:creationId xmlns:a16="http://schemas.microsoft.com/office/drawing/2014/main" id="{6CA9104A-5BEA-4A01-90A8-5E2E556ED7C0}"/>
              </a:ext>
            </a:extLst>
          </p:cNvPr>
          <p:cNvSpPr/>
          <p:nvPr/>
        </p:nvSpPr>
        <p:spPr>
          <a:xfrm>
            <a:off x="7812360" y="2708920"/>
            <a:ext cx="1080120" cy="720080"/>
          </a:xfrm>
          <a:prstGeom prst="flowChartProcess">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200" dirty="0"/>
              <a:t>Uppdaterar och skapar en ny version av standarden.</a:t>
            </a:r>
          </a:p>
        </p:txBody>
      </p:sp>
      <p:cxnSp>
        <p:nvCxnSpPr>
          <p:cNvPr id="28" name="Rak pil 17">
            <a:extLst>
              <a:ext uri="{FF2B5EF4-FFF2-40B4-BE49-F238E27FC236}">
                <a16:creationId xmlns:a16="http://schemas.microsoft.com/office/drawing/2014/main" id="{C5226FB3-3CDE-4807-B8C2-EBB37BA3CF06}"/>
              </a:ext>
            </a:extLst>
          </p:cNvPr>
          <p:cNvCxnSpPr>
            <a:cxnSpLocks/>
            <a:stCxn id="34" idx="3"/>
          </p:cNvCxnSpPr>
          <p:nvPr/>
        </p:nvCxnSpPr>
        <p:spPr>
          <a:xfrm>
            <a:off x="4414244" y="3465004"/>
            <a:ext cx="97846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Rak pil 24">
            <a:extLst>
              <a:ext uri="{FF2B5EF4-FFF2-40B4-BE49-F238E27FC236}">
                <a16:creationId xmlns:a16="http://schemas.microsoft.com/office/drawing/2014/main" id="{7D76FEF4-8B07-426E-9CA0-B249F13128A8}"/>
              </a:ext>
            </a:extLst>
          </p:cNvPr>
          <p:cNvCxnSpPr/>
          <p:nvPr/>
        </p:nvCxnSpPr>
        <p:spPr>
          <a:xfrm>
            <a:off x="7043398" y="3104964"/>
            <a:ext cx="7575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Rektangel 46">
            <a:extLst>
              <a:ext uri="{FF2B5EF4-FFF2-40B4-BE49-F238E27FC236}">
                <a16:creationId xmlns:a16="http://schemas.microsoft.com/office/drawing/2014/main" id="{C67F3B57-0698-47B2-A599-C0674DFD3CBD}"/>
              </a:ext>
            </a:extLst>
          </p:cNvPr>
          <p:cNvSpPr/>
          <p:nvPr/>
        </p:nvSpPr>
        <p:spPr>
          <a:xfrm>
            <a:off x="7800991" y="4158343"/>
            <a:ext cx="1091489" cy="1366804"/>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r>
              <a:rPr lang="sv-SE" sz="1100" dirty="0"/>
              <a:t>Dokumentation uppdateras och kommunikation sker enligt fastställd process</a:t>
            </a:r>
          </a:p>
        </p:txBody>
      </p:sp>
      <p:sp>
        <p:nvSpPr>
          <p:cNvPr id="32" name="textruta 31">
            <a:extLst>
              <a:ext uri="{FF2B5EF4-FFF2-40B4-BE49-F238E27FC236}">
                <a16:creationId xmlns:a16="http://schemas.microsoft.com/office/drawing/2014/main" id="{F2EBC80F-EF06-493E-A11C-355D36D4477A}"/>
              </a:ext>
            </a:extLst>
          </p:cNvPr>
          <p:cNvSpPr txBox="1"/>
          <p:nvPr/>
        </p:nvSpPr>
        <p:spPr>
          <a:xfrm>
            <a:off x="435823" y="1182995"/>
            <a:ext cx="3772636" cy="400110"/>
          </a:xfrm>
          <a:prstGeom prst="rect">
            <a:avLst/>
          </a:prstGeom>
          <a:noFill/>
        </p:spPr>
        <p:txBody>
          <a:bodyPr wrap="none" rtlCol="0">
            <a:spAutoFit/>
          </a:bodyPr>
          <a:lstStyle/>
          <a:p>
            <a:r>
              <a:rPr lang="sv-SE" sz="2000" b="1" dirty="0"/>
              <a:t>Övergripande förvaltningsprocess</a:t>
            </a:r>
          </a:p>
        </p:txBody>
      </p:sp>
      <p:sp>
        <p:nvSpPr>
          <p:cNvPr id="33" name="Rektangel 32">
            <a:extLst>
              <a:ext uri="{FF2B5EF4-FFF2-40B4-BE49-F238E27FC236}">
                <a16:creationId xmlns:a16="http://schemas.microsoft.com/office/drawing/2014/main" id="{44BFE93D-BBFF-4363-8A00-6B53894FA3AD}"/>
              </a:ext>
            </a:extLst>
          </p:cNvPr>
          <p:cNvSpPr/>
          <p:nvPr/>
        </p:nvSpPr>
        <p:spPr>
          <a:xfrm>
            <a:off x="1757626" y="4158343"/>
            <a:ext cx="1312382" cy="1366804"/>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r>
              <a:rPr lang="sv-SE" sz="1100" dirty="0"/>
              <a:t>FA dokumenterar alla ändringsförslag och följer upp ärendet till dess det är stängt/avslutat. </a:t>
            </a:r>
          </a:p>
        </p:txBody>
      </p:sp>
      <p:sp>
        <p:nvSpPr>
          <p:cNvPr id="34" name="Flödesschema: Process 33">
            <a:extLst>
              <a:ext uri="{FF2B5EF4-FFF2-40B4-BE49-F238E27FC236}">
                <a16:creationId xmlns:a16="http://schemas.microsoft.com/office/drawing/2014/main" id="{2A9C50FF-200C-40D1-8B36-32ABABE1529F}"/>
              </a:ext>
            </a:extLst>
          </p:cNvPr>
          <p:cNvSpPr/>
          <p:nvPr/>
        </p:nvSpPr>
        <p:spPr>
          <a:xfrm>
            <a:off x="3334124" y="3140968"/>
            <a:ext cx="1080120" cy="648072"/>
          </a:xfrm>
          <a:prstGeom prst="flowChartProcess">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sv-SE" sz="1200" dirty="0"/>
              <a:t>Förvaltningsteam</a:t>
            </a:r>
          </a:p>
        </p:txBody>
      </p:sp>
      <p:sp>
        <p:nvSpPr>
          <p:cNvPr id="36" name="Rektangel 35">
            <a:extLst>
              <a:ext uri="{FF2B5EF4-FFF2-40B4-BE49-F238E27FC236}">
                <a16:creationId xmlns:a16="http://schemas.microsoft.com/office/drawing/2014/main" id="{FF2AB75F-6029-45F8-8F86-C20A727EF09D}"/>
              </a:ext>
            </a:extLst>
          </p:cNvPr>
          <p:cNvSpPr/>
          <p:nvPr/>
        </p:nvSpPr>
        <p:spPr>
          <a:xfrm>
            <a:off x="5386059" y="4158343"/>
            <a:ext cx="1739834" cy="1281424"/>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r>
              <a:rPr lang="sv-SE" sz="1100" dirty="0"/>
              <a:t>Ändringar publiceras, möjlighet till synpunkter under begränsad period. Ändring testas vid behov av behovs- och ändringsintressenter.</a:t>
            </a:r>
          </a:p>
        </p:txBody>
      </p:sp>
      <p:cxnSp>
        <p:nvCxnSpPr>
          <p:cNvPr id="5" name="Koppling: vinklad 4">
            <a:extLst>
              <a:ext uri="{FF2B5EF4-FFF2-40B4-BE49-F238E27FC236}">
                <a16:creationId xmlns:a16="http://schemas.microsoft.com/office/drawing/2014/main" id="{FFFE8F06-DDE0-470A-97A8-9FBC41BBA9EA}"/>
              </a:ext>
            </a:extLst>
          </p:cNvPr>
          <p:cNvCxnSpPr>
            <a:stCxn id="11" idx="3"/>
            <a:endCxn id="34" idx="1"/>
          </p:cNvCxnSpPr>
          <p:nvPr/>
        </p:nvCxnSpPr>
        <p:spPr>
          <a:xfrm flipV="1">
            <a:off x="2987824" y="3465004"/>
            <a:ext cx="346300" cy="2849"/>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Flödesschema: Process 28">
            <a:extLst>
              <a:ext uri="{FF2B5EF4-FFF2-40B4-BE49-F238E27FC236}">
                <a16:creationId xmlns:a16="http://schemas.microsoft.com/office/drawing/2014/main" id="{BFEF15BC-65C1-4F5E-862E-C1754AAEBB9F}"/>
              </a:ext>
            </a:extLst>
          </p:cNvPr>
          <p:cNvSpPr/>
          <p:nvPr/>
        </p:nvSpPr>
        <p:spPr>
          <a:xfrm>
            <a:off x="6564217" y="1350707"/>
            <a:ext cx="2008180" cy="648072"/>
          </a:xfrm>
          <a:prstGeom prst="flowChartProcess">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200" dirty="0"/>
              <a:t>Standardiseringsutskott /styrelsen</a:t>
            </a:r>
            <a:br>
              <a:rPr lang="sv-SE" sz="1200" dirty="0"/>
            </a:br>
            <a:r>
              <a:rPr lang="sv-SE" sz="1200" dirty="0"/>
              <a:t>Beslut om att starta projekt</a:t>
            </a:r>
          </a:p>
        </p:txBody>
      </p:sp>
      <p:sp>
        <p:nvSpPr>
          <p:cNvPr id="31" name="Flödesschema: Process 30">
            <a:extLst>
              <a:ext uri="{FF2B5EF4-FFF2-40B4-BE49-F238E27FC236}">
                <a16:creationId xmlns:a16="http://schemas.microsoft.com/office/drawing/2014/main" id="{A574455E-7987-4CAF-BC3F-DB2507FAA1CE}"/>
              </a:ext>
            </a:extLst>
          </p:cNvPr>
          <p:cNvSpPr/>
          <p:nvPr/>
        </p:nvSpPr>
        <p:spPr>
          <a:xfrm>
            <a:off x="4031827" y="2308265"/>
            <a:ext cx="1080120" cy="648072"/>
          </a:xfrm>
          <a:prstGeom prst="flowChartProcess">
            <a:avLst/>
          </a:prstGeom>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sv-SE" sz="1200" dirty="0"/>
              <a:t>Referensgruppen</a:t>
            </a:r>
          </a:p>
        </p:txBody>
      </p:sp>
      <p:cxnSp>
        <p:nvCxnSpPr>
          <p:cNvPr id="9" name="Koppling: vinklad 8">
            <a:extLst>
              <a:ext uri="{FF2B5EF4-FFF2-40B4-BE49-F238E27FC236}">
                <a16:creationId xmlns:a16="http://schemas.microsoft.com/office/drawing/2014/main" id="{AF9B1475-B236-45C6-8902-0CA7EB4A89F5}"/>
              </a:ext>
            </a:extLst>
          </p:cNvPr>
          <p:cNvCxnSpPr>
            <a:endCxn id="31" idx="1"/>
          </p:cNvCxnSpPr>
          <p:nvPr/>
        </p:nvCxnSpPr>
        <p:spPr>
          <a:xfrm rot="5400000" flipH="1" flipV="1">
            <a:off x="3716674" y="2789812"/>
            <a:ext cx="472663" cy="15764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Koppling: vinklad 34">
            <a:extLst>
              <a:ext uri="{FF2B5EF4-FFF2-40B4-BE49-F238E27FC236}">
                <a16:creationId xmlns:a16="http://schemas.microsoft.com/office/drawing/2014/main" id="{E3F05B02-A68B-46AA-81F9-A0049B623E1A}"/>
              </a:ext>
            </a:extLst>
          </p:cNvPr>
          <p:cNvCxnSpPr>
            <a:cxnSpLocks/>
            <a:stCxn id="31" idx="2"/>
            <a:endCxn id="34" idx="3"/>
          </p:cNvCxnSpPr>
          <p:nvPr/>
        </p:nvCxnSpPr>
        <p:spPr>
          <a:xfrm rot="5400000">
            <a:off x="4238733" y="3131849"/>
            <a:ext cx="508667" cy="15764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ktangel 36">
            <a:extLst>
              <a:ext uri="{FF2B5EF4-FFF2-40B4-BE49-F238E27FC236}">
                <a16:creationId xmlns:a16="http://schemas.microsoft.com/office/drawing/2014/main" id="{2EEDE356-5F7A-4FAE-913E-643627B3EC42}"/>
              </a:ext>
            </a:extLst>
          </p:cNvPr>
          <p:cNvSpPr/>
          <p:nvPr/>
        </p:nvSpPr>
        <p:spPr>
          <a:xfrm>
            <a:off x="2637740" y="2656688"/>
            <a:ext cx="1204111" cy="429561"/>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r>
              <a:rPr lang="sv-SE" sz="1100" dirty="0"/>
              <a:t>Avstämning med Referensgruppen</a:t>
            </a:r>
          </a:p>
        </p:txBody>
      </p:sp>
      <p:cxnSp>
        <p:nvCxnSpPr>
          <p:cNvPr id="38" name="Rak pil 24">
            <a:extLst>
              <a:ext uri="{FF2B5EF4-FFF2-40B4-BE49-F238E27FC236}">
                <a16:creationId xmlns:a16="http://schemas.microsoft.com/office/drawing/2014/main" id="{2C7284F8-DC9C-47C6-B52E-E53A8E05EAF0}"/>
              </a:ext>
            </a:extLst>
          </p:cNvPr>
          <p:cNvCxnSpPr>
            <a:cxnSpLocks/>
            <a:stCxn id="20" idx="3"/>
            <a:endCxn id="29" idx="1"/>
          </p:cNvCxnSpPr>
          <p:nvPr/>
        </p:nvCxnSpPr>
        <p:spPr>
          <a:xfrm flipV="1">
            <a:off x="6044518" y="1674743"/>
            <a:ext cx="519699" cy="21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379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F97F9B-C223-45FA-A006-AAEF1E6E3413}"/>
              </a:ext>
            </a:extLst>
          </p:cNvPr>
          <p:cNvSpPr>
            <a:spLocks noGrp="1"/>
          </p:cNvSpPr>
          <p:nvPr>
            <p:ph type="title"/>
          </p:nvPr>
        </p:nvSpPr>
        <p:spPr/>
        <p:txBody>
          <a:bodyPr/>
          <a:lstStyle/>
          <a:p>
            <a:r>
              <a:rPr lang="sv-SE" dirty="0"/>
              <a:t>Principer </a:t>
            </a:r>
          </a:p>
        </p:txBody>
      </p:sp>
      <p:sp>
        <p:nvSpPr>
          <p:cNvPr id="3" name="Platshållare för innehåll 2">
            <a:extLst>
              <a:ext uri="{FF2B5EF4-FFF2-40B4-BE49-F238E27FC236}">
                <a16:creationId xmlns:a16="http://schemas.microsoft.com/office/drawing/2014/main" id="{0F580F3D-BC76-4DA0-8644-33421A29206B}"/>
              </a:ext>
            </a:extLst>
          </p:cNvPr>
          <p:cNvSpPr>
            <a:spLocks noGrp="1"/>
          </p:cNvSpPr>
          <p:nvPr>
            <p:ph sz="quarter" idx="13"/>
          </p:nvPr>
        </p:nvSpPr>
        <p:spPr/>
        <p:txBody>
          <a:bodyPr/>
          <a:lstStyle/>
          <a:p>
            <a:r>
              <a:rPr lang="sv-SE" dirty="0"/>
              <a:t>Passiva intressenter till S4I </a:t>
            </a:r>
          </a:p>
          <a:p>
            <a:pPr lvl="1"/>
            <a:r>
              <a:rPr lang="sv-SE" dirty="0"/>
              <a:t>Betala för förvaltningstjänster (implementationshjälp, genomgångar mm)?  </a:t>
            </a:r>
          </a:p>
          <a:p>
            <a:pPr lvl="1"/>
            <a:r>
              <a:rPr lang="sv-SE" dirty="0"/>
              <a:t>Komma med ändringsförslag?</a:t>
            </a:r>
          </a:p>
          <a:p>
            <a:pPr lvl="1"/>
            <a:r>
              <a:rPr lang="sv-SE" dirty="0"/>
              <a:t>Föreslå nya projekt?</a:t>
            </a:r>
          </a:p>
          <a:p>
            <a:pPr lvl="1"/>
            <a:r>
              <a:rPr lang="sv-SE" dirty="0"/>
              <a:t>Mängd information?</a:t>
            </a:r>
          </a:p>
          <a:p>
            <a:pPr lvl="1"/>
            <a:endParaRPr lang="sv-SE" dirty="0"/>
          </a:p>
          <a:p>
            <a:r>
              <a:rPr lang="sv-SE" dirty="0"/>
              <a:t>Nya intressenter</a:t>
            </a:r>
          </a:p>
          <a:p>
            <a:pPr lvl="1"/>
            <a:r>
              <a:rPr lang="sv-SE" dirty="0"/>
              <a:t>Regler för anslutning?</a:t>
            </a:r>
          </a:p>
        </p:txBody>
      </p:sp>
    </p:spTree>
    <p:extLst>
      <p:ext uri="{BB962C8B-B14F-4D97-AF65-F5344CB8AC3E}">
        <p14:creationId xmlns:p14="http://schemas.microsoft.com/office/powerpoint/2010/main" val="3375502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4D9A52-734D-459E-8608-6349B70C3FEF}"/>
              </a:ext>
            </a:extLst>
          </p:cNvPr>
          <p:cNvSpPr>
            <a:spLocks noGrp="1"/>
          </p:cNvSpPr>
          <p:nvPr>
            <p:ph type="title"/>
          </p:nvPr>
        </p:nvSpPr>
        <p:spPr/>
        <p:txBody>
          <a:bodyPr/>
          <a:lstStyle/>
          <a:p>
            <a:r>
              <a:rPr lang="sv-SE" dirty="0"/>
              <a:t>Förslag till beslut</a:t>
            </a:r>
          </a:p>
        </p:txBody>
      </p:sp>
      <p:sp>
        <p:nvSpPr>
          <p:cNvPr id="3" name="Platshållare för innehåll 2">
            <a:extLst>
              <a:ext uri="{FF2B5EF4-FFF2-40B4-BE49-F238E27FC236}">
                <a16:creationId xmlns:a16="http://schemas.microsoft.com/office/drawing/2014/main" id="{750BC231-BEB7-4F83-8A93-A0828334BC7B}"/>
              </a:ext>
            </a:extLst>
          </p:cNvPr>
          <p:cNvSpPr>
            <a:spLocks noGrp="1"/>
          </p:cNvSpPr>
          <p:nvPr>
            <p:ph sz="quarter" idx="13"/>
          </p:nvPr>
        </p:nvSpPr>
        <p:spPr/>
        <p:txBody>
          <a:bodyPr/>
          <a:lstStyle/>
          <a:p>
            <a:r>
              <a:rPr lang="sv-SE" dirty="0"/>
              <a:t>Fortsätt planerat införandeprojekt</a:t>
            </a:r>
          </a:p>
          <a:p>
            <a:r>
              <a:rPr lang="sv-SE" dirty="0"/>
              <a:t>Utvärdera hösten (typ av ärenden, omfattning arbetsinsats, kompetensområde osv)</a:t>
            </a:r>
          </a:p>
          <a:p>
            <a:r>
              <a:rPr lang="sv-SE" dirty="0"/>
              <a:t>Därefter utveckla förslag för förvaltningsorganisation inom S4I – senast kvartal 2, 2019</a:t>
            </a:r>
          </a:p>
        </p:txBody>
      </p:sp>
    </p:spTree>
    <p:extLst>
      <p:ext uri="{BB962C8B-B14F-4D97-AF65-F5344CB8AC3E}">
        <p14:creationId xmlns:p14="http://schemas.microsoft.com/office/powerpoint/2010/main" val="1924614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E1F1A9D-8AB5-41FB-BB0F-540046561987}"/>
              </a:ext>
            </a:extLst>
          </p:cNvPr>
          <p:cNvSpPr>
            <a:spLocks noGrp="1"/>
          </p:cNvSpPr>
          <p:nvPr>
            <p:ph type="ctrTitle"/>
          </p:nvPr>
        </p:nvSpPr>
        <p:spPr/>
        <p:txBody>
          <a:bodyPr/>
          <a:lstStyle/>
          <a:p>
            <a:r>
              <a:rPr lang="sv-SE" dirty="0"/>
              <a:t>Tack!</a:t>
            </a:r>
          </a:p>
        </p:txBody>
      </p:sp>
      <p:sp>
        <p:nvSpPr>
          <p:cNvPr id="5" name="Underrubrik 4">
            <a:extLst>
              <a:ext uri="{FF2B5EF4-FFF2-40B4-BE49-F238E27FC236}">
                <a16:creationId xmlns:a16="http://schemas.microsoft.com/office/drawing/2014/main" id="{38E53668-C90E-461C-A361-4AA3CECE9098}"/>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1174553628"/>
      </p:ext>
    </p:extLst>
  </p:cSld>
  <p:clrMapOvr>
    <a:masterClrMapping/>
  </p:clrMapOvr>
</p:sld>
</file>

<file path=ppt/theme/theme1.xml><?xml version="1.0" encoding="utf-8"?>
<a:theme xmlns:a="http://schemas.openxmlformats.org/drawingml/2006/main" name="Droppe">
  <a:themeElements>
    <a:clrScheme name="Droppe">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pe">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roppe">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2D71DE3F42C0E40A42D0398387D8270" ma:contentTypeVersion="5" ma:contentTypeDescription="Skapa ett nytt dokument." ma:contentTypeScope="" ma:versionID="6c2a006c213df3350b9fb76c175f6888">
  <xsd:schema xmlns:xsd="http://www.w3.org/2001/XMLSchema" xmlns:xs="http://www.w3.org/2001/XMLSchema" xmlns:p="http://schemas.microsoft.com/office/2006/metadata/properties" xmlns:ns2="7a19a66b-183d-486e-8375-7f63ccf28191" xmlns:ns3="06c93f85-cd31-4b4a-a11a-b06d1ada9167" targetNamespace="http://schemas.microsoft.com/office/2006/metadata/properties" ma:root="true" ma:fieldsID="02efde43086397b2298ae9f5ffaaa0aa" ns2:_="" ns3:_="">
    <xsd:import namespace="7a19a66b-183d-486e-8375-7f63ccf28191"/>
    <xsd:import namespace="06c93f85-cd31-4b4a-a11a-b06d1ada9167"/>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19a66b-183d-486e-8375-7f63ccf2819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93f85-cd31-4b4a-a11a-b06d1ada9167"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1EB683-4A35-4814-AC15-FF5664B104D9}"/>
</file>

<file path=customXml/itemProps2.xml><?xml version="1.0" encoding="utf-8"?>
<ds:datastoreItem xmlns:ds="http://schemas.openxmlformats.org/officeDocument/2006/customXml" ds:itemID="{3AF4881A-03A1-427B-A869-728821D3D4F8}"/>
</file>

<file path=customXml/itemProps3.xml><?xml version="1.0" encoding="utf-8"?>
<ds:datastoreItem xmlns:ds="http://schemas.openxmlformats.org/officeDocument/2006/customXml" ds:itemID="{BD2485FB-001E-4A1C-9F23-5A1B277F2D10}"/>
</file>

<file path=docProps/app.xml><?xml version="1.0" encoding="utf-8"?>
<Properties xmlns="http://schemas.openxmlformats.org/officeDocument/2006/extended-properties" xmlns:vt="http://schemas.openxmlformats.org/officeDocument/2006/docPropsVTypes">
  <Template>TM04033925[[fn=Droppe]]</Template>
  <TotalTime>5904</TotalTime>
  <Words>671</Words>
  <Application>Microsoft Office PowerPoint</Application>
  <PresentationFormat>Bildspel på skärmen (4:3)</PresentationFormat>
  <Paragraphs>123</Paragraphs>
  <Slides>16</Slides>
  <Notes>6</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16</vt:i4>
      </vt:variant>
    </vt:vector>
  </HeadingPairs>
  <TitlesOfParts>
    <vt:vector size="22" baseType="lpstr">
      <vt:lpstr>Arial</vt:lpstr>
      <vt:lpstr>Candara</vt:lpstr>
      <vt:lpstr>Times New Roman</vt:lpstr>
      <vt:lpstr>Tw Cen MT</vt:lpstr>
      <vt:lpstr>Wingdings</vt:lpstr>
      <vt:lpstr>Droppe</vt:lpstr>
      <vt:lpstr>MIS 2.0  Standardiseringsutskott</vt:lpstr>
      <vt:lpstr>Agenda</vt:lpstr>
      <vt:lpstr>Hänt sedan sist</vt:lpstr>
      <vt:lpstr>Händer kommande period</vt:lpstr>
      <vt:lpstr>Planering implementationsprojektet</vt:lpstr>
      <vt:lpstr>Kommunikationsplan till branschen avseende MIS 2.0 – projektet </vt:lpstr>
      <vt:lpstr>Kommunikationsplan FÖRSLAG</vt:lpstr>
      <vt:lpstr>Förvaltning inom S4I</vt:lpstr>
      <vt:lpstr>Syfte med förvaltningsprocessen</vt:lpstr>
      <vt:lpstr>Definitioner</vt:lpstr>
      <vt:lpstr>Definition av ärende</vt:lpstr>
      <vt:lpstr>Styrning – förvaltning inom S4I</vt:lpstr>
      <vt:lpstr>Processbeskrivning </vt:lpstr>
      <vt:lpstr>Principer </vt:lpstr>
      <vt:lpstr>Förslag till beslut</vt:lpstr>
      <vt:lpstr>Tack!</vt:lpstr>
    </vt:vector>
  </TitlesOfParts>
  <Company>Ogilvy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Ingen bildrubrik</dc:title>
  <dc:creator>Anna Lind-Lewin</dc:creator>
  <cp:lastModifiedBy>Angelica Nevenstam</cp:lastModifiedBy>
  <cp:revision>640</cp:revision>
  <cp:lastPrinted>2016-08-31T12:12:37Z</cp:lastPrinted>
  <dcterms:created xsi:type="dcterms:W3CDTF">2002-04-02T09:19:51Z</dcterms:created>
  <dcterms:modified xsi:type="dcterms:W3CDTF">2018-04-26T11:54:20Z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0x01010002D71DE3F42C0E40A42D0398387D8270</vt:lpwstr>
  </property>
</Properties>
</file>